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3.xml" ContentType="application/vnd.openxmlformats-officedocument.presentationml.comments+xml"/>
  <Override PartName="/ppt/notesSlides/notesSlide12.xml" ContentType="application/vnd.openxmlformats-officedocument.presentationml.notesSlide+xml"/>
  <Override PartName="/ppt/comments/comment4.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comment5.xml" ContentType="application/vnd.openxmlformats-officedocument.presentationml.comment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7"/>
  </p:notesMasterIdLst>
  <p:handoutMasterIdLst>
    <p:handoutMasterId r:id="rId18"/>
  </p:handoutMasterIdLst>
  <p:sldIdLst>
    <p:sldId id="260" r:id="rId2"/>
    <p:sldId id="295" r:id="rId3"/>
    <p:sldId id="303" r:id="rId4"/>
    <p:sldId id="311" r:id="rId5"/>
    <p:sldId id="297" r:id="rId6"/>
    <p:sldId id="298" r:id="rId7"/>
    <p:sldId id="299" r:id="rId8"/>
    <p:sldId id="301" r:id="rId9"/>
    <p:sldId id="310" r:id="rId10"/>
    <p:sldId id="300" r:id="rId11"/>
    <p:sldId id="302" r:id="rId12"/>
    <p:sldId id="305" r:id="rId13"/>
    <p:sldId id="307" r:id="rId14"/>
    <p:sldId id="309" r:id="rId15"/>
    <p:sldId id="272" r:id="rId16"/>
  </p:sldIdLst>
  <p:sldSz cx="9144000" cy="6858000" type="letter"/>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08">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a Gregg" initial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E1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9644" autoAdjust="0"/>
    <p:restoredTop sz="81994" autoAdjust="0"/>
  </p:normalViewPr>
  <p:slideViewPr>
    <p:cSldViewPr>
      <p:cViewPr varScale="1">
        <p:scale>
          <a:sx n="88" d="100"/>
          <a:sy n="88" d="100"/>
        </p:scale>
        <p:origin x="504" y="66"/>
      </p:cViewPr>
      <p:guideLst>
        <p:guide orient="horz" pos="2208"/>
        <p:guide pos="2880"/>
      </p:guideLst>
    </p:cSldViewPr>
  </p:slideViewPr>
  <p:outlineViewPr>
    <p:cViewPr>
      <p:scale>
        <a:sx n="33" d="100"/>
        <a:sy n="33" d="100"/>
      </p:scale>
      <p:origin x="0" y="0"/>
    </p:cViewPr>
  </p:outlineViewPr>
  <p:notesTextViewPr>
    <p:cViewPr>
      <p:scale>
        <a:sx n="125" d="100"/>
        <a:sy n="125" d="100"/>
      </p:scale>
      <p:origin x="0" y="-288"/>
    </p:cViewPr>
  </p:notesTextViewPr>
  <p:sorterViewPr>
    <p:cViewPr>
      <p:scale>
        <a:sx n="100" d="100"/>
        <a:sy n="100" d="100"/>
      </p:scale>
      <p:origin x="0" y="0"/>
    </p:cViewPr>
  </p:sorterViewPr>
  <p:notesViewPr>
    <p:cSldViewPr>
      <p:cViewPr>
        <p:scale>
          <a:sx n="90" d="100"/>
          <a:sy n="90" d="100"/>
        </p:scale>
        <p:origin x="-1384" y="-10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commentAuthors" Target="commentAuthor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 Id="rId2" Type="http://schemas.microsoft.com/office/2011/relationships/chartStyle" Target="style1.xml"/><Relationship Id="rId3" Type="http://schemas.microsoft.com/office/2011/relationships/chartColorStyle" Target="colors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Textbook </a:t>
            </a:r>
            <a:r>
              <a:rPr lang="en-US" dirty="0" smtClean="0"/>
              <a:t>Inflation: </a:t>
            </a:r>
            <a:r>
              <a:rPr lang="en-US" dirty="0"/>
              <a:t>January 1977 - June </a:t>
            </a:r>
            <a:r>
              <a:rPr lang="en-US" dirty="0" smtClean="0"/>
              <a:t>2015</a:t>
            </a:r>
            <a:br>
              <a:rPr lang="en-US" dirty="0" smtClean="0"/>
            </a:br>
            <a:r>
              <a:rPr lang="en-US" sz="1400" i="1" dirty="0" smtClean="0"/>
              <a:t>Source:</a:t>
            </a:r>
            <a:r>
              <a:rPr lang="en-US" sz="1400" i="1" baseline="0" dirty="0" smtClean="0"/>
              <a:t> Bureau of Labor Statistics Consumer Price Index (CPI)</a:t>
            </a:r>
            <a:endParaRPr lang="en-US" sz="1400" i="1" dirty="0"/>
          </a:p>
        </c:rich>
      </c:tx>
      <c:layout/>
      <c:overlay val="0"/>
      <c:spPr>
        <a:noFill/>
        <a:ln>
          <a:noFill/>
        </a:ln>
        <a:effectLst/>
      </c:spPr>
    </c:title>
    <c:autoTitleDeleted val="0"/>
    <c:plotArea>
      <c:layout>
        <c:manualLayout>
          <c:layoutTarget val="inner"/>
          <c:xMode val="edge"/>
          <c:yMode val="edge"/>
          <c:x val="0.0163690476190476"/>
          <c:y val="0.15137154236568"/>
          <c:w val="0.967261904761905"/>
          <c:h val="0.768076539733091"/>
        </c:manualLayout>
      </c:layout>
      <c:barChart>
        <c:barDir val="col"/>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Sheet1!$A$2:$C$2</c:f>
              <c:strCache>
                <c:ptCount val="3"/>
                <c:pt idx="0">
                  <c:v>Textbooks</c:v>
                </c:pt>
                <c:pt idx="1">
                  <c:v>College Tuition</c:v>
                </c:pt>
                <c:pt idx="2">
                  <c:v>Overall Inflation (CPI)</c:v>
                </c:pt>
              </c:strCache>
            </c:strRef>
          </c:cat>
          <c:val>
            <c:numRef>
              <c:f>Sheet1!$A$3:$C$3</c:f>
              <c:numCache>
                <c:formatCode>0%</c:formatCode>
                <c:ptCount val="3"/>
                <c:pt idx="0">
                  <c:v>10.41</c:v>
                </c:pt>
                <c:pt idx="1">
                  <c:v>7.78</c:v>
                </c:pt>
                <c:pt idx="2">
                  <c:v>3.08</c:v>
                </c:pt>
              </c:numCache>
            </c:numRef>
          </c:val>
          <c:extLst xmlns:c16r2="http://schemas.microsoft.com/office/drawing/2015/06/chart">
            <c:ext xmlns:c16="http://schemas.microsoft.com/office/drawing/2014/chart" uri="{C3380CC4-5D6E-409C-BE32-E72D297353CC}">
              <c16:uniqueId val="{00000000-7094-43BD-BEF9-F49F503A5873}"/>
            </c:ext>
          </c:extLst>
        </c:ser>
        <c:dLbls>
          <c:dLblPos val="inEnd"/>
          <c:showLegendKey val="0"/>
          <c:showVal val="1"/>
          <c:showCatName val="0"/>
          <c:showSerName val="0"/>
          <c:showPercent val="0"/>
          <c:showBubbleSize val="0"/>
        </c:dLbls>
        <c:gapWidth val="65"/>
        <c:axId val="2094172008"/>
        <c:axId val="2094205864"/>
      </c:barChart>
      <c:catAx>
        <c:axId val="209417200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2094205864"/>
        <c:crosses val="autoZero"/>
        <c:auto val="1"/>
        <c:lblAlgn val="ctr"/>
        <c:lblOffset val="100"/>
        <c:noMultiLvlLbl val="0"/>
      </c:catAx>
      <c:valAx>
        <c:axId val="209420586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2094172008"/>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5-11-02T11:38:36.636" idx="7">
    <p:pos x="6000" y="0"/>
    <p:text>not sure if this video make sense here or later or never.</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5-11-02T11:38:36.637" idx="8">
    <p:pos x="6000" y="0"/>
    <p:text>This slide might overlap with your slide 9 (MN &amp; Other opp)</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5-11-02T11:38:36.642" idx="3">
    <p:pos x="6000" y="0"/>
    <p:text>this slide might end up overlapping with 10 and 11 - not sure how their purposes differ</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15-11-02T11:38:36.642" idx="6">
    <p:pos x="6000" y="0"/>
    <p:text>Is the idea here that we would send faculty for places to start looking for materials to replace for fee books in their classes?  Would this be a list of resources and contact info we might then do as a handout.</p:text>
  </p:cm>
</p:cmLst>
</file>

<file path=ppt/comments/comment5.xml><?xml version="1.0" encoding="utf-8"?>
<p:cmLst xmlns:a="http://schemas.openxmlformats.org/drawingml/2006/main" xmlns:r="http://schemas.openxmlformats.org/officeDocument/2006/relationships" xmlns:p="http://schemas.openxmlformats.org/presentationml/2006/main">
  <p:cm authorId="1" dt="2015-11-02T11:38:36.645" idx="1">
    <p:pos x="6000" y="0"/>
    <p:text>should we include a references slide for images, citations, etc.?</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06160757-B50A-4FE2-A6A7-55AEFBD25293}" type="datetimeFigureOut">
              <a:rPr lang="en-US" smtClean="0"/>
              <a:t>11/19/15</a:t>
            </a:fld>
            <a:endParaRPr lang="en-US" dirty="0"/>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5EA788AF-8AE3-4CD5-AFA2-740967D6321E}" type="slidenum">
              <a:rPr lang="en-US" smtClean="0"/>
              <a:t>‹#›</a:t>
            </a:fld>
            <a:endParaRPr lang="en-US" dirty="0"/>
          </a:p>
        </p:txBody>
      </p:sp>
    </p:spTree>
    <p:extLst>
      <p:ext uri="{BB962C8B-B14F-4D97-AF65-F5344CB8AC3E}">
        <p14:creationId xmlns:p14="http://schemas.microsoft.com/office/powerpoint/2010/main" val="416209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2A5BF42-685F-4B27-96AB-B80A980D2112}" type="datetimeFigureOut">
              <a:rPr lang="en-US" smtClean="0"/>
              <a:t>11/19/15</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793CB8C-3AC3-4557-AA3F-CF7EE3103A07}" type="slidenum">
              <a:rPr lang="en-US" smtClean="0"/>
              <a:t>‹#›</a:t>
            </a:fld>
            <a:endParaRPr lang="en-US" dirty="0"/>
          </a:p>
        </p:txBody>
      </p:sp>
    </p:spTree>
    <p:extLst>
      <p:ext uri="{BB962C8B-B14F-4D97-AF65-F5344CB8AC3E}">
        <p14:creationId xmlns:p14="http://schemas.microsoft.com/office/powerpoint/2010/main" val="2920502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93CB8C-3AC3-4557-AA3F-CF7EE3103A07}" type="slidenum">
              <a:rPr lang="en-US" smtClean="0"/>
              <a:t>1</a:t>
            </a:fld>
            <a:endParaRPr lang="en-US" dirty="0"/>
          </a:p>
        </p:txBody>
      </p:sp>
    </p:spTree>
    <p:extLst>
      <p:ext uri="{BB962C8B-B14F-4D97-AF65-F5344CB8AC3E}">
        <p14:creationId xmlns:p14="http://schemas.microsoft.com/office/powerpoint/2010/main" val="3349806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000" y="5334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7" name="Shape 137"/>
          <p:cNvSpPr txBox="1">
            <a:spLocks noGrp="1"/>
          </p:cNvSpPr>
          <p:nvPr>
            <p:ph type="body" idx="1"/>
          </p:nvPr>
        </p:nvSpPr>
        <p:spPr>
          <a:xfrm>
            <a:off x="762000" y="4038600"/>
            <a:ext cx="7924800" cy="2819400"/>
          </a:xfrm>
          <a:prstGeom prst="rect">
            <a:avLst/>
          </a:prstGeom>
        </p:spPr>
        <p:txBody>
          <a:bodyPr lIns="91425" tIns="91425" rIns="91425" bIns="91425" anchor="t" anchorCtr="0">
            <a:noAutofit/>
          </a:bodyPr>
          <a:lstStyle/>
          <a:p>
            <a:pPr>
              <a:spcBef>
                <a:spcPts val="0"/>
              </a:spcBef>
              <a:buNone/>
            </a:pPr>
            <a:r>
              <a:rPr lang="en-US" dirty="0" smtClean="0"/>
              <a:t>As we</a:t>
            </a:r>
            <a:r>
              <a:rPr lang="en-US" baseline="0" dirty="0" smtClean="0"/>
              <a:t> have worked toward developing a plan for OER support and development at Penn State, we have met with selected stakeholders. To date, we met with Penn State Trustee Mary Lee Schneider, former President and CEO of Follett Corporation. We have also met with Steve </a:t>
            </a:r>
            <a:r>
              <a:rPr lang="en-US" baseline="0" dirty="0" err="1" smtClean="0"/>
              <a:t>Falke</a:t>
            </a:r>
            <a:r>
              <a:rPr lang="en-US" baseline="0" dirty="0" smtClean="0"/>
              <a:t> and Nancy Thompson of Barnes &amp; Noble to get a better understanding of the textbook economics at Penn State and the ways in which Barnes &amp; Noble may be able to contribute to reduced cost licensing of faculty-authored learning objects.</a:t>
            </a:r>
          </a:p>
          <a:p>
            <a:pPr>
              <a:spcBef>
                <a:spcPts val="0"/>
              </a:spcBef>
              <a:buNone/>
            </a:pPr>
            <a:endParaRPr lang="en-US" baseline="0" dirty="0" smtClean="0"/>
          </a:p>
          <a:p>
            <a:pPr>
              <a:spcBef>
                <a:spcPts val="0"/>
              </a:spcBef>
              <a:buNone/>
            </a:pPr>
            <a:r>
              <a:rPr lang="en-US" baseline="0" dirty="0" smtClean="0"/>
              <a:t>To get a sense of the existing support models for OER programs at Penn State, we have engaged Stevie Rocco of the Dutton Institute and Gary Chinn of the e-Learning Institute. We also engaged IST and College of Communications campus  faculty at the end of the spring 2015 semester to recruit Pilot partners.</a:t>
            </a:r>
          </a:p>
          <a:p>
            <a:pPr>
              <a:spcBef>
                <a:spcPts val="0"/>
              </a:spcBef>
              <a:buNone/>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addition to outreach to governance bodies and unit-level committees, the task force will be hosting an OER summit during March of 2016. </a:t>
            </a:r>
            <a:r>
              <a:rPr lang="en-US" sz="1200" kern="1200" dirty="0" smtClean="0">
                <a:solidFill>
                  <a:schemeClr val="tx1"/>
                </a:solidFill>
                <a:effectLst/>
                <a:latin typeface="+mn-lt"/>
                <a:ea typeface="+mn-ea"/>
                <a:cs typeface="+mn-cs"/>
              </a:rPr>
              <a:t>The current plan is to invite a national speaker to provide a keynote address, update participants on the work of the Task Force, highlight OER work at Penn State, and finally to engage in a “focus group” type of discussion on OER adoption support needs among participants. Planning</a:t>
            </a:r>
            <a:r>
              <a:rPr lang="en-US" sz="1200" kern="1200" baseline="0" dirty="0" smtClean="0">
                <a:solidFill>
                  <a:schemeClr val="tx1"/>
                </a:solidFill>
                <a:effectLst/>
                <a:latin typeface="+mn-lt"/>
                <a:ea typeface="+mn-ea"/>
                <a:cs typeface="+mn-cs"/>
              </a:rPr>
              <a:t> is underway.</a:t>
            </a:r>
            <a:endParaRPr lang="en-US" sz="12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1009475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9" name="Shape 149"/>
          <p:cNvSpPr txBox="1">
            <a:spLocks noGrp="1"/>
          </p:cNvSpPr>
          <p:nvPr>
            <p:ph type="body" idx="1"/>
          </p:nvPr>
        </p:nvSpPr>
        <p:spPr>
          <a:xfrm>
            <a:off x="685800" y="4343400"/>
            <a:ext cx="7543800" cy="2286000"/>
          </a:xfrm>
          <a:prstGeom prst="rect">
            <a:avLst/>
          </a:prstGeom>
        </p:spPr>
        <p:txBody>
          <a:bodyPr lIns="91425" tIns="91425" rIns="91425" bIns="91425" anchor="t" anchorCtr="0">
            <a:noAutofit/>
          </a:bodyPr>
          <a:lstStyle/>
          <a:p>
            <a:pPr>
              <a:spcBef>
                <a:spcPts val="0"/>
              </a:spcBef>
              <a:buNone/>
            </a:pPr>
            <a:r>
              <a:rPr lang="en-US" dirty="0" smtClean="0"/>
              <a:t>The</a:t>
            </a:r>
            <a:r>
              <a:rPr lang="en-US" baseline="0" dirty="0" smtClean="0"/>
              <a:t> charge to the Task Force is to coordinate Penn State’s participation in the Open Textbook Network. In addition to pursuing that partnership, we have already discovered the potential for additional partners. Although there is overlap between the Open Textbook Network and the CIC, additional </a:t>
            </a:r>
            <a:r>
              <a:rPr lang="en-US" baseline="0" dirty="0" err="1" smtClean="0"/>
              <a:t>consortial</a:t>
            </a:r>
            <a:r>
              <a:rPr lang="en-US" baseline="0" dirty="0" smtClean="0"/>
              <a:t> opportunities for OER support, development, and sharing may emerge through the CIC. The same is true for, and a goal of, the </a:t>
            </a:r>
            <a:r>
              <a:rPr lang="en-US" baseline="0" dirty="0" err="1" smtClean="0"/>
              <a:t>Unizin</a:t>
            </a:r>
            <a:r>
              <a:rPr lang="en-US" baseline="0" dirty="0" smtClean="0"/>
              <a:t> partnership. Again, there is overlap among these groups, but the potential for unique partners and platform capabilities in </a:t>
            </a:r>
            <a:r>
              <a:rPr lang="en-US" baseline="0" dirty="0" err="1" smtClean="0"/>
              <a:t>Unizin</a:t>
            </a:r>
            <a:r>
              <a:rPr lang="en-US" baseline="0" dirty="0" smtClean="0"/>
              <a:t> make it appealing as an OER partner. The Gates Foundation has started to invest in OER and may emerge as a partner for Penn State as well beyond the current participation in the grant this spring. </a:t>
            </a:r>
            <a:endParaRPr lang="en" dirty="0"/>
          </a:p>
        </p:txBody>
      </p:sp>
    </p:spTree>
    <p:extLst>
      <p:ext uri="{BB962C8B-B14F-4D97-AF65-F5344CB8AC3E}">
        <p14:creationId xmlns:p14="http://schemas.microsoft.com/office/powerpoint/2010/main" val="2393424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7" name="Shape 167"/>
          <p:cNvSpPr txBox="1">
            <a:spLocks noGrp="1"/>
          </p:cNvSpPr>
          <p:nvPr>
            <p:ph type="body" idx="1"/>
          </p:nvPr>
        </p:nvSpPr>
        <p:spPr>
          <a:xfrm>
            <a:off x="685800" y="4343400"/>
            <a:ext cx="7467600" cy="2286000"/>
          </a:xfrm>
          <a:prstGeom prst="rect">
            <a:avLst/>
          </a:prstGeom>
        </p:spPr>
        <p:txBody>
          <a:bodyPr lIns="91425" tIns="91425" rIns="91425" bIns="91425" anchor="t" anchorCtr="0">
            <a:noAutofit/>
          </a:bodyPr>
          <a:lstStyle/>
          <a:p>
            <a:pPr lvl="0">
              <a:spcBef>
                <a:spcPts val="0"/>
              </a:spcBef>
              <a:buClr>
                <a:schemeClr val="dk1"/>
              </a:buClr>
              <a:buSzPct val="100000"/>
              <a:buFont typeface="Arial"/>
              <a:buNone/>
            </a:pPr>
            <a:r>
              <a:rPr lang="en-US" dirty="0" smtClean="0">
                <a:solidFill>
                  <a:schemeClr val="dk1"/>
                </a:solidFill>
              </a:rPr>
              <a:t>T</a:t>
            </a:r>
            <a:r>
              <a:rPr lang="en" dirty="0" smtClean="0">
                <a:solidFill>
                  <a:schemeClr val="dk1"/>
                </a:solidFill>
              </a:rPr>
              <a:t>here </a:t>
            </a:r>
            <a:r>
              <a:rPr lang="en" dirty="0">
                <a:solidFill>
                  <a:schemeClr val="dk1"/>
                </a:solidFill>
              </a:rPr>
              <a:t>are a number of ways for Penn State faculty to explore the inclusion of OERs in their courses to replace for fee materials.  Additionally, faculty are encouraged to consider making their academic materials available as OERs to be used by other course or other universities.  </a:t>
            </a:r>
            <a:endParaRPr lang="en-US" dirty="0" smtClean="0">
              <a:solidFill>
                <a:schemeClr val="dk1"/>
              </a:solidFill>
            </a:endParaRPr>
          </a:p>
          <a:p>
            <a:pPr lvl="0">
              <a:spcBef>
                <a:spcPts val="0"/>
              </a:spcBef>
              <a:buClr>
                <a:schemeClr val="dk1"/>
              </a:buClr>
              <a:buSzPct val="100000"/>
              <a:buFont typeface="Arial"/>
              <a:buNone/>
            </a:pPr>
            <a:endParaRPr lang="en-US" dirty="0" smtClean="0">
              <a:solidFill>
                <a:schemeClr val="dk1"/>
              </a:solidFill>
            </a:endParaRPr>
          </a:p>
          <a:p>
            <a:pPr lvl="0">
              <a:spcBef>
                <a:spcPts val="0"/>
              </a:spcBef>
              <a:buClr>
                <a:schemeClr val="dk1"/>
              </a:buClr>
              <a:buSzPct val="100000"/>
              <a:buFont typeface="Arial"/>
              <a:buNone/>
            </a:pPr>
            <a:r>
              <a:rPr lang="en-US" dirty="0" smtClean="0">
                <a:solidFill>
                  <a:schemeClr val="dk1"/>
                </a:solidFill>
              </a:rPr>
              <a:t>The best way to start is to consult a learning designer either in your</a:t>
            </a:r>
            <a:r>
              <a:rPr lang="en-US" baseline="0" dirty="0" smtClean="0">
                <a:solidFill>
                  <a:schemeClr val="dk1"/>
                </a:solidFill>
              </a:rPr>
              <a:t> college or unit. Teaching and Learning with Technology has also designated Julie Lang as an OER learning designer. Her contact information is provided in just a moment, but she can serve as a good place for faculty to start.</a:t>
            </a:r>
          </a:p>
          <a:p>
            <a:pPr lvl="0">
              <a:spcBef>
                <a:spcPts val="0"/>
              </a:spcBef>
              <a:buClr>
                <a:schemeClr val="dk1"/>
              </a:buClr>
              <a:buSzPct val="100000"/>
              <a:buFont typeface="Arial"/>
              <a:buNone/>
            </a:pPr>
            <a:endParaRPr lang="en-US" baseline="0" dirty="0" smtClean="0">
              <a:solidFill>
                <a:schemeClr val="dk1"/>
              </a:solidFill>
            </a:endParaRPr>
          </a:p>
          <a:p>
            <a:pPr lvl="0">
              <a:spcBef>
                <a:spcPts val="0"/>
              </a:spcBef>
              <a:buClr>
                <a:schemeClr val="dk1"/>
              </a:buClr>
              <a:buSzPct val="100000"/>
              <a:buFont typeface="Arial"/>
              <a:buNone/>
            </a:pPr>
            <a:r>
              <a:rPr lang="en-US" baseline="0" dirty="0" smtClean="0">
                <a:solidFill>
                  <a:schemeClr val="dk1"/>
                </a:solidFill>
              </a:rPr>
              <a:t>The task force is also seeking Pilot partners for the spring and Summit participants. Contact Joe Salem </a:t>
            </a:r>
            <a:r>
              <a:rPr lang="en-US" baseline="0" dirty="0" smtClean="0">
                <a:solidFill>
                  <a:schemeClr val="dk1"/>
                </a:solidFill>
              </a:rPr>
              <a:t>for </a:t>
            </a:r>
            <a:r>
              <a:rPr lang="en-US" baseline="0" dirty="0" smtClean="0">
                <a:solidFill>
                  <a:schemeClr val="dk1"/>
                </a:solidFill>
              </a:rPr>
              <a:t>more information at the e-mai</a:t>
            </a:r>
            <a:r>
              <a:rPr lang="en-US" baseline="0" dirty="0" smtClean="0">
                <a:solidFill>
                  <a:srgbClr val="FF0000"/>
                </a:solidFill>
              </a:rPr>
              <a:t>l</a:t>
            </a:r>
            <a:r>
              <a:rPr lang="en-US" baseline="0" dirty="0" smtClean="0">
                <a:solidFill>
                  <a:schemeClr val="dk1"/>
                </a:solidFill>
              </a:rPr>
              <a:t> provided in just a </a:t>
            </a:r>
            <a:r>
              <a:rPr lang="en-US" baseline="0" dirty="0" smtClean="0">
                <a:solidFill>
                  <a:schemeClr val="dk1"/>
                </a:solidFill>
              </a:rPr>
              <a:t>moment</a:t>
            </a:r>
            <a:endParaRPr lang="en" dirty="0">
              <a:solidFill>
                <a:schemeClr val="dk1"/>
              </a:solidFill>
            </a:endParaRPr>
          </a:p>
        </p:txBody>
      </p:sp>
    </p:spTree>
    <p:extLst>
      <p:ext uri="{BB962C8B-B14F-4D97-AF65-F5344CB8AC3E}">
        <p14:creationId xmlns:p14="http://schemas.microsoft.com/office/powerpoint/2010/main" val="1470546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0" name="Shape 180"/>
          <p:cNvSpPr txBox="1">
            <a:spLocks noGrp="1"/>
          </p:cNvSpPr>
          <p:nvPr>
            <p:ph type="body" idx="1"/>
          </p:nvPr>
        </p:nvSpPr>
        <p:spPr>
          <a:xfrm>
            <a:off x="685800" y="4343400"/>
            <a:ext cx="7391400" cy="2133600"/>
          </a:xfrm>
          <a:prstGeom prst="rect">
            <a:avLst/>
          </a:prstGeom>
        </p:spPr>
        <p:txBody>
          <a:bodyPr lIns="91425" tIns="91425" rIns="91425" bIns="91425" anchor="t" anchorCtr="0">
            <a:noAutofit/>
          </a:bodyPr>
          <a:lstStyle/>
          <a:p>
            <a:pPr>
              <a:spcBef>
                <a:spcPts val="0"/>
              </a:spcBef>
              <a:buNone/>
            </a:pPr>
            <a:endParaRPr lang="en" dirty="0"/>
          </a:p>
        </p:txBody>
      </p:sp>
    </p:spTree>
    <p:extLst>
      <p:ext uri="{BB962C8B-B14F-4D97-AF65-F5344CB8AC3E}">
        <p14:creationId xmlns:p14="http://schemas.microsoft.com/office/powerpoint/2010/main" val="34052592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lang="en" dirty="0"/>
          </a:p>
        </p:txBody>
      </p:sp>
    </p:spTree>
    <p:extLst>
      <p:ext uri="{BB962C8B-B14F-4D97-AF65-F5344CB8AC3E}">
        <p14:creationId xmlns:p14="http://schemas.microsoft.com/office/powerpoint/2010/main" val="39713460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93CB8C-3AC3-4557-AA3F-CF7EE3103A07}" type="slidenum">
              <a:rPr lang="en-US" smtClean="0"/>
              <a:t>15</a:t>
            </a:fld>
            <a:endParaRPr lang="en-US" dirty="0"/>
          </a:p>
        </p:txBody>
      </p:sp>
    </p:spTree>
    <p:extLst>
      <p:ext uri="{BB962C8B-B14F-4D97-AF65-F5344CB8AC3E}">
        <p14:creationId xmlns:p14="http://schemas.microsoft.com/office/powerpoint/2010/main" val="1236151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066800" y="5334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7" name="Shape 107"/>
          <p:cNvSpPr txBox="1">
            <a:spLocks noGrp="1"/>
          </p:cNvSpPr>
          <p:nvPr>
            <p:ph type="body" idx="1"/>
          </p:nvPr>
        </p:nvSpPr>
        <p:spPr>
          <a:xfrm>
            <a:off x="685800" y="3962400"/>
            <a:ext cx="8001000" cy="2667000"/>
          </a:xfrm>
          <a:prstGeom prst="rect">
            <a:avLst/>
          </a:prstGeom>
        </p:spPr>
        <p:txBody>
          <a:bodyPr lIns="91425" tIns="91425" rIns="91425" bIns="91425" anchor="t" anchorCtr="0">
            <a:noAutofit/>
          </a:bodyPr>
          <a:lstStyle/>
          <a:p>
            <a:pPr>
              <a:spcBef>
                <a:spcPts val="0"/>
              </a:spcBef>
              <a:buNone/>
            </a:pPr>
            <a:r>
              <a:rPr lang="en-US" dirty="0" smtClean="0"/>
              <a:t>As we know, President</a:t>
            </a:r>
            <a:r>
              <a:rPr lang="en-US" baseline="0" dirty="0" smtClean="0"/>
              <a:t> Barron has made access and affordability a priority for his presidency at Penn State. In addition to holding undergraduate tuition flat for Pennsylvania residents, the university will need to explore many ways to drive down the cost of education.</a:t>
            </a:r>
          </a:p>
          <a:p>
            <a:pPr>
              <a:spcBef>
                <a:spcPts val="0"/>
              </a:spcBef>
              <a:buNone/>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Among the most noticeable costs for students is their course materials, most commonly referred to as their textbooks. </a:t>
            </a:r>
            <a:r>
              <a:rPr lang="en-US" dirty="0" smtClean="0"/>
              <a:t>On average, students at four-year universities spent $1,224 on books and supplies during AY 2014-2015.</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a:spcBef>
                <a:spcPts val="0"/>
              </a:spcBef>
              <a:buNone/>
            </a:pPr>
            <a:r>
              <a:rPr lang="en-US" baseline="0" dirty="0" smtClean="0"/>
              <a:t>Although the cost of textbooks is increasing, a recent article in the Chronicle noted that student expenditures on textbooks dipped slightly in the most recent year. The hypothesized cause was that students were not purchasing their texts as a result of sticker shock. Similar data from Barnes &amp; Noble at Penn State support </a:t>
            </a:r>
            <a:r>
              <a:rPr lang="en-US" baseline="0" dirty="0" smtClean="0">
                <a:solidFill>
                  <a:srgbClr val="FF0000"/>
                </a:solidFill>
              </a:rPr>
              <a:t>t</a:t>
            </a:r>
            <a:r>
              <a:rPr lang="en-US" baseline="0" dirty="0" smtClean="0"/>
              <a:t>hat hypothesis and anecdotally, faculty share stories of students not showing up to class with the text until weeks into the semester</a:t>
            </a:r>
            <a:r>
              <a:rPr lang="en-US" baseline="0" dirty="0" smtClean="0">
                <a:solidFill>
                  <a:srgbClr val="FF0000"/>
                </a:solidFill>
              </a:rPr>
              <a:t>,</a:t>
            </a:r>
            <a:r>
              <a:rPr lang="en-US" baseline="0" dirty="0" smtClean="0"/>
              <a:t> if at all.</a:t>
            </a:r>
          </a:p>
          <a:p>
            <a:pPr>
              <a:spcBef>
                <a:spcPts val="0"/>
              </a:spcBef>
              <a:buNone/>
            </a:pPr>
            <a:endParaRPr lang="en-US" baseline="0" dirty="0" smtClean="0"/>
          </a:p>
          <a:p>
            <a:pPr>
              <a:spcBef>
                <a:spcPts val="0"/>
              </a:spcBef>
              <a:buNone/>
            </a:pPr>
            <a:r>
              <a:rPr lang="en-US" baseline="0" dirty="0" smtClean="0"/>
              <a:t>Although student affordability is an obvious concern, the real concern is student success as students are forced to go without key resources due to financial constraints.</a:t>
            </a:r>
            <a:endParaRPr lang="en" dirty="0"/>
          </a:p>
        </p:txBody>
      </p:sp>
    </p:spTree>
    <p:extLst>
      <p:ext uri="{BB962C8B-B14F-4D97-AF65-F5344CB8AC3E}">
        <p14:creationId xmlns:p14="http://schemas.microsoft.com/office/powerpoint/2010/main" val="4146209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5" name="Shape 155"/>
          <p:cNvSpPr txBox="1">
            <a:spLocks noGrp="1"/>
          </p:cNvSpPr>
          <p:nvPr>
            <p:ph type="body" idx="1"/>
          </p:nvPr>
        </p:nvSpPr>
        <p:spPr>
          <a:xfrm>
            <a:off x="685800" y="4419600"/>
            <a:ext cx="8077200" cy="2209800"/>
          </a:xfrm>
          <a:prstGeom prst="rect">
            <a:avLst/>
          </a:prstGeom>
        </p:spPr>
        <p:txBody>
          <a:bodyPr lIns="91425" tIns="91425" rIns="91425" bIns="91425" anchor="t" anchorCtr="0">
            <a:noAutofit/>
          </a:bodyPr>
          <a:lstStyle/>
          <a:p>
            <a:pPr rtl="0">
              <a:spcBef>
                <a:spcPts val="0"/>
              </a:spcBef>
              <a:buNone/>
            </a:pPr>
            <a:r>
              <a:rPr lang="en-US" dirty="0" smtClean="0"/>
              <a:t>For</a:t>
            </a:r>
            <a:r>
              <a:rPr lang="en-US" baseline="0" dirty="0" smtClean="0"/>
              <a:t> higher education, t</a:t>
            </a:r>
            <a:r>
              <a:rPr lang="en-US" dirty="0" smtClean="0"/>
              <a:t>uition</a:t>
            </a:r>
            <a:r>
              <a:rPr lang="en-US" baseline="0" dirty="0" smtClean="0"/>
              <a:t> costs, student debt, textbook costs, and graduation rates are all in the news. Although the cost of textbooks and student debt dominates the headlines, many institutions and agencies are increasingly investing in the development and adoption of open educational resources as a way to control student costs and to drive pedagogical innovation. Open education resources, or OER, has been in the news of late as much as the cost of textbooks and student debt.</a:t>
            </a:r>
          </a:p>
          <a:p>
            <a:pPr rtl="0">
              <a:spcBef>
                <a:spcPts val="0"/>
              </a:spcBef>
              <a:buNone/>
            </a:pPr>
            <a:endParaRPr lang="en-US" baseline="0" dirty="0" smtClean="0"/>
          </a:p>
          <a:p>
            <a:pPr rtl="0">
              <a:spcBef>
                <a:spcPts val="0"/>
              </a:spcBef>
              <a:buNone/>
            </a:pPr>
            <a:r>
              <a:rPr lang="en-US" baseline="0" dirty="0" smtClean="0"/>
              <a:t>In addition to university initiatives like the Penn State textbook generator, developed by Lee Giles in IST, OER is in the news from the professional associations and government agency perspective. The U.S. Department of Education recently appointed an OER adviser for the K-12 level and the recently reintroduced </a:t>
            </a:r>
            <a:r>
              <a:rPr lang="en-US" baseline="0" dirty="0" smtClean="0"/>
              <a:t> </a:t>
            </a:r>
            <a:r>
              <a:rPr lang="en-US" dirty="0"/>
              <a:t>A</a:t>
            </a:r>
            <a:r>
              <a:rPr lang="en-US" baseline="0" dirty="0" smtClean="0"/>
              <a:t>ffordable </a:t>
            </a:r>
            <a:r>
              <a:rPr lang="en-US" dirty="0"/>
              <a:t>T</a:t>
            </a:r>
            <a:r>
              <a:rPr lang="en-US" baseline="0" dirty="0" smtClean="0"/>
              <a:t>extbook </a:t>
            </a:r>
            <a:r>
              <a:rPr lang="en-US" baseline="0" dirty="0" smtClean="0"/>
              <a:t>bill would encourage OER adoption as one way to cut costs. </a:t>
            </a:r>
            <a:endParaRPr lang="en" dirty="0"/>
          </a:p>
        </p:txBody>
      </p:sp>
    </p:spTree>
    <p:extLst>
      <p:ext uri="{BB962C8B-B14F-4D97-AF65-F5344CB8AC3E}">
        <p14:creationId xmlns:p14="http://schemas.microsoft.com/office/powerpoint/2010/main" val="2242559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1066800" y="3810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1" name="Shape 161"/>
          <p:cNvSpPr txBox="1">
            <a:spLocks noGrp="1"/>
          </p:cNvSpPr>
          <p:nvPr>
            <p:ph type="body" idx="1"/>
          </p:nvPr>
        </p:nvSpPr>
        <p:spPr>
          <a:xfrm>
            <a:off x="228600" y="3962400"/>
            <a:ext cx="8153400" cy="2895600"/>
          </a:xfrm>
          <a:prstGeom prst="rect">
            <a:avLst/>
          </a:prstGeom>
        </p:spPr>
        <p:txBody>
          <a:bodyPr lIns="91425" tIns="91425" rIns="91425" bIns="91425" anchor="t" anchorCtr="0">
            <a:noAutofit/>
          </a:bodyPr>
          <a:lstStyle/>
          <a:p>
            <a:pPr marL="457200" indent="-228600"/>
            <a:r>
              <a:rPr lang="en-US" dirty="0" smtClean="0"/>
              <a:t>Although the federal</a:t>
            </a:r>
            <a:r>
              <a:rPr lang="en-US" baseline="0" dirty="0" smtClean="0"/>
              <a:t> government agencies and professional associations like the Association of Research Libraries are increasingly supporting OER, universities are driving OER growth.</a:t>
            </a:r>
            <a:endParaRPr lang="en-US" dirty="0" smtClean="0"/>
          </a:p>
          <a:p>
            <a:pPr marL="457200" indent="-228600"/>
            <a:endParaRPr lang="en-US" dirty="0" smtClean="0"/>
          </a:p>
          <a:p>
            <a:pPr marL="457200" indent="-228600"/>
            <a:r>
              <a:rPr lang="en-US" dirty="0" smtClean="0"/>
              <a:t>Open course materials are made available through programs</a:t>
            </a:r>
            <a:r>
              <a:rPr lang="en-US" baseline="0" dirty="0" smtClean="0"/>
              <a:t> run by major universities:</a:t>
            </a:r>
          </a:p>
          <a:p>
            <a:pPr marL="457200" indent="-228600"/>
            <a:endParaRPr lang="en-US" baseline="0" dirty="0" smtClean="0"/>
          </a:p>
          <a:p>
            <a:pPr marL="457200" indent="-228600">
              <a:buFont typeface="Arial" panose="020B0604020202020204" pitchFamily="34" charset="0"/>
              <a:buChar char="•"/>
            </a:pPr>
            <a:r>
              <a:rPr lang="en-US" dirty="0" smtClean="0">
                <a:solidFill>
                  <a:srgbClr val="000000"/>
                </a:solidFill>
              </a:rPr>
              <a:t>The </a:t>
            </a:r>
            <a:r>
              <a:rPr lang="en" dirty="0" smtClean="0">
                <a:solidFill>
                  <a:srgbClr val="000000"/>
                </a:solidFill>
              </a:rPr>
              <a:t>University of Minnesota </a:t>
            </a:r>
            <a:r>
              <a:rPr lang="en-US" dirty="0" smtClean="0">
                <a:solidFill>
                  <a:srgbClr val="000000"/>
                </a:solidFill>
              </a:rPr>
              <a:t>coordinates</a:t>
            </a:r>
            <a:r>
              <a:rPr lang="en-US" baseline="0" dirty="0" smtClean="0">
                <a:solidFill>
                  <a:srgbClr val="000000"/>
                </a:solidFill>
              </a:rPr>
              <a:t> the </a:t>
            </a:r>
            <a:r>
              <a:rPr lang="en" dirty="0" smtClean="0">
                <a:solidFill>
                  <a:srgbClr val="000000"/>
                </a:solidFill>
              </a:rPr>
              <a:t>Open Textbook Library</a:t>
            </a:r>
            <a:r>
              <a:rPr lang="en-US" dirty="0" smtClean="0">
                <a:solidFill>
                  <a:srgbClr val="000000"/>
                </a:solidFill>
              </a:rPr>
              <a:t>, which is</a:t>
            </a:r>
            <a:r>
              <a:rPr lang="en-US" baseline="0" dirty="0" smtClean="0">
                <a:solidFill>
                  <a:srgbClr val="000000"/>
                </a:solidFill>
              </a:rPr>
              <a:t> a free library of OER deposited and reviewed by faculty at member institutions.</a:t>
            </a:r>
            <a:endParaRPr lang="en-US" dirty="0" smtClean="0">
              <a:solidFill>
                <a:srgbClr val="000000"/>
              </a:solidFill>
            </a:endParaRPr>
          </a:p>
          <a:p>
            <a:pPr marL="457200" indent="-228600">
              <a:buFont typeface="Arial" panose="020B0604020202020204" pitchFamily="34" charset="0"/>
              <a:buChar char="•"/>
            </a:pPr>
            <a:r>
              <a:rPr lang="en" dirty="0" smtClean="0">
                <a:solidFill>
                  <a:srgbClr val="000000"/>
                </a:solidFill>
              </a:rPr>
              <a:t>Rice University </a:t>
            </a:r>
            <a:r>
              <a:rPr lang="en-US" dirty="0" smtClean="0">
                <a:solidFill>
                  <a:srgbClr val="000000"/>
                </a:solidFill>
              </a:rPr>
              <a:t>runs</a:t>
            </a:r>
            <a:r>
              <a:rPr lang="en-US" baseline="0" dirty="0" smtClean="0">
                <a:solidFill>
                  <a:srgbClr val="000000"/>
                </a:solidFill>
              </a:rPr>
              <a:t> </a:t>
            </a:r>
            <a:r>
              <a:rPr lang="en" dirty="0" smtClean="0">
                <a:solidFill>
                  <a:srgbClr val="000000"/>
                </a:solidFill>
              </a:rPr>
              <a:t>OpenStax</a:t>
            </a:r>
            <a:r>
              <a:rPr lang="en-US" dirty="0" smtClean="0">
                <a:solidFill>
                  <a:srgbClr val="000000"/>
                </a:solidFill>
              </a:rPr>
              <a:t>, a</a:t>
            </a:r>
            <a:r>
              <a:rPr lang="en-US" baseline="0" dirty="0" smtClean="0">
                <a:solidFill>
                  <a:srgbClr val="000000"/>
                </a:solidFill>
              </a:rPr>
              <a:t> repository of free online / low-cost print textbooks available to any interested faculty. </a:t>
            </a:r>
            <a:endParaRPr lang="en" dirty="0" smtClean="0">
              <a:solidFill>
                <a:srgbClr val="000000"/>
              </a:solidFill>
            </a:endParaRPr>
          </a:p>
          <a:p>
            <a:pPr marL="457200" indent="-228600">
              <a:buFont typeface="Arial" panose="020B0604020202020204" pitchFamily="34" charset="0"/>
              <a:buChar char="•"/>
            </a:pPr>
            <a:r>
              <a:rPr lang="en-US" dirty="0" smtClean="0">
                <a:solidFill>
                  <a:srgbClr val="000000"/>
                </a:solidFill>
              </a:rPr>
              <a:t>MIT</a:t>
            </a:r>
            <a:r>
              <a:rPr lang="en-US" baseline="0" dirty="0" smtClean="0">
                <a:solidFill>
                  <a:srgbClr val="000000"/>
                </a:solidFill>
              </a:rPr>
              <a:t> runs </a:t>
            </a:r>
            <a:r>
              <a:rPr lang="en" dirty="0" smtClean="0">
                <a:solidFill>
                  <a:srgbClr val="000000"/>
                </a:solidFill>
              </a:rPr>
              <a:t>OpenCourseWare</a:t>
            </a:r>
            <a:r>
              <a:rPr lang="en-US" dirty="0" smtClean="0">
                <a:solidFill>
                  <a:srgbClr val="000000"/>
                </a:solidFill>
              </a:rPr>
              <a:t>, which provides</a:t>
            </a:r>
            <a:r>
              <a:rPr lang="en-US" baseline="0" dirty="0" smtClean="0">
                <a:solidFill>
                  <a:srgbClr val="000000"/>
                </a:solidFill>
              </a:rPr>
              <a:t> open learning objects for free adoption.</a:t>
            </a:r>
          </a:p>
          <a:p>
            <a:pPr marL="457200" indent="-228600">
              <a:buFont typeface="Arial" panose="020B0604020202020204" pitchFamily="34" charset="0"/>
              <a:buChar char="•"/>
            </a:pPr>
            <a:r>
              <a:rPr lang="en-US" baseline="0" dirty="0" smtClean="0">
                <a:solidFill>
                  <a:srgbClr val="000000"/>
                </a:solidFill>
              </a:rPr>
              <a:t>The Libraries at the University</a:t>
            </a:r>
            <a:r>
              <a:rPr lang="en-US" dirty="0" smtClean="0">
                <a:solidFill>
                  <a:srgbClr val="000000"/>
                </a:solidFill>
              </a:rPr>
              <a:t> of Massachusetts</a:t>
            </a:r>
            <a:r>
              <a:rPr lang="en-US" baseline="0" dirty="0" smtClean="0">
                <a:solidFill>
                  <a:srgbClr val="000000"/>
                </a:solidFill>
              </a:rPr>
              <a:t> Amherst are driving OER development and adoption by the </a:t>
            </a:r>
            <a:r>
              <a:rPr lang="en-US" sz="1200" kern="1200" dirty="0" smtClean="0">
                <a:solidFill>
                  <a:srgbClr val="000000"/>
                </a:solidFill>
                <a:latin typeface="+mn-lt"/>
                <a:ea typeface="+mn-ea"/>
                <a:cs typeface="+mn-cs"/>
              </a:rPr>
              <a:t>Open Education Initiative, a grant program for faculty interested in developing</a:t>
            </a:r>
            <a:r>
              <a:rPr lang="en-US" sz="1200" kern="1200" baseline="0" dirty="0" smtClean="0">
                <a:solidFill>
                  <a:srgbClr val="000000"/>
                </a:solidFill>
                <a:latin typeface="+mn-lt"/>
                <a:ea typeface="+mn-ea"/>
                <a:cs typeface="+mn-cs"/>
              </a:rPr>
              <a:t> OER.</a:t>
            </a:r>
          </a:p>
          <a:p>
            <a:pPr marL="457200" indent="-228600">
              <a:buFont typeface="Arial" panose="020B0604020202020204" pitchFamily="34" charset="0"/>
              <a:buChar char="•"/>
            </a:pPr>
            <a:r>
              <a:rPr lang="en-US" sz="1200" kern="1200" baseline="0" dirty="0" smtClean="0">
                <a:solidFill>
                  <a:srgbClr val="000000"/>
                </a:solidFill>
                <a:latin typeface="+mn-lt"/>
                <a:ea typeface="+mn-ea"/>
                <a:cs typeface="+mn-cs"/>
              </a:rPr>
              <a:t>University of Maryland University College has set the goal of making all graduate courses text-book free by fall of 2016, replacing them with embedded learning objects.</a:t>
            </a:r>
          </a:p>
          <a:p>
            <a:pPr marL="457200" indent="-228600"/>
            <a:endParaRPr lang="en" dirty="0" smtClean="0"/>
          </a:p>
          <a:p>
            <a:pPr rtl="0">
              <a:spcBef>
                <a:spcPts val="0"/>
              </a:spcBef>
              <a:buNone/>
            </a:pPr>
            <a:endParaRPr lang="en" dirty="0"/>
          </a:p>
        </p:txBody>
      </p:sp>
    </p:spTree>
    <p:extLst>
      <p:ext uri="{BB962C8B-B14F-4D97-AF65-F5344CB8AC3E}">
        <p14:creationId xmlns:p14="http://schemas.microsoft.com/office/powerpoint/2010/main" val="3858433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9" name="Shape 119"/>
          <p:cNvSpPr txBox="1">
            <a:spLocks noGrp="1"/>
          </p:cNvSpPr>
          <p:nvPr>
            <p:ph type="body" idx="1"/>
          </p:nvPr>
        </p:nvSpPr>
        <p:spPr>
          <a:xfrm>
            <a:off x="685800" y="4191000"/>
            <a:ext cx="7543800" cy="2514600"/>
          </a:xfrm>
          <a:prstGeom prst="rect">
            <a:avLst/>
          </a:prstGeom>
        </p:spPr>
        <p:txBody>
          <a:bodyPr lIns="91425" tIns="91425" rIns="91425" bIns="91425" anchor="t" anchorCtr="0">
            <a:noAutofit/>
          </a:bodyPr>
          <a:lstStyle/>
          <a:p>
            <a:pPr>
              <a:spcBef>
                <a:spcPts val="0"/>
              </a:spcBef>
              <a:buNone/>
            </a:pPr>
            <a:r>
              <a:rPr lang="en-US" dirty="0" smtClean="0"/>
              <a:t>At</a:t>
            </a:r>
            <a:r>
              <a:rPr lang="en-US" baseline="0" dirty="0" smtClean="0"/>
              <a:t> Penn State, Provost Jones sees OER support as one strategic initiative in support of President Barron’s “access and affordability” priority for the university. The Provost charged a university level committee in February of 2015 to:</a:t>
            </a:r>
          </a:p>
          <a:p>
            <a:pPr>
              <a:spcBef>
                <a:spcPts val="0"/>
              </a:spcBef>
              <a:buNone/>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Develop approaches for systematically implementing open educational resources to support Penn State teaching and learning and contribute to President Eric Barron’s agenda for student access and affordability. The use of OER resources, including open textbooks, can significantly reduce costs for students, provide more control for faculty for their course content, and enable or empower enhanced pedagogical approaches to teaching and learning. </a:t>
            </a:r>
          </a:p>
          <a:p>
            <a:pPr>
              <a:spcBef>
                <a:spcPts val="0"/>
              </a:spcBef>
              <a:buNone/>
            </a:pPr>
            <a:endParaRPr lang="en-US" dirty="0" smtClean="0"/>
          </a:p>
          <a:p>
            <a:pPr marL="800100" indent="-342900">
              <a:buClr>
                <a:schemeClr val="dk1"/>
              </a:buClr>
              <a:buSzPct val="68750"/>
              <a:buFont typeface="+mj-lt"/>
              <a:buAutoNum type="arabicPeriod"/>
            </a:pPr>
            <a:r>
              <a:rPr lang="en-US" dirty="0" smtClean="0"/>
              <a:t>Deliverables include:</a:t>
            </a:r>
            <a:r>
              <a:rPr lang="en-US" baseline="0" dirty="0" smtClean="0"/>
              <a:t> </a:t>
            </a:r>
            <a:r>
              <a:rPr lang="en" sz="1200" dirty="0" smtClean="0"/>
              <a:t>Develop an initial pilot program in 3-4 colleges/campuses demonstrating proof</a:t>
            </a:r>
            <a:r>
              <a:rPr lang="en-US" sz="1200" dirty="0" smtClean="0"/>
              <a:t> </a:t>
            </a:r>
            <a:r>
              <a:rPr lang="en" sz="1200" dirty="0" smtClean="0"/>
              <a:t>of concept for implementation of OER resources in selected courses</a:t>
            </a:r>
            <a:r>
              <a:rPr lang="en-US" sz="1200" dirty="0" smtClean="0"/>
              <a:t>.</a:t>
            </a:r>
            <a:endParaRPr lang="en" sz="1200" dirty="0" smtClean="0"/>
          </a:p>
          <a:p>
            <a:pPr marL="800100" indent="-342900">
              <a:buClr>
                <a:schemeClr val="dk1"/>
              </a:buClr>
              <a:buSzPct val="68750"/>
              <a:buFont typeface="+mj-lt"/>
              <a:buAutoNum type="arabicPeriod"/>
            </a:pPr>
            <a:r>
              <a:rPr lang="en" sz="1200" dirty="0" smtClean="0"/>
              <a:t>Develop an overall plan for broader implementation of OER across the curriculum</a:t>
            </a:r>
            <a:r>
              <a:rPr lang="en-US" sz="1200" dirty="0" smtClean="0"/>
              <a:t> </a:t>
            </a:r>
            <a:r>
              <a:rPr lang="en" sz="1200" dirty="0" smtClean="0"/>
              <a:t>ncluding more effective use of existing resources available for this purpose</a:t>
            </a:r>
            <a:r>
              <a:rPr lang="en-US" sz="1200" dirty="0" smtClean="0"/>
              <a:t>.</a:t>
            </a:r>
          </a:p>
          <a:p>
            <a:pPr marL="800100" indent="-342900">
              <a:buClr>
                <a:schemeClr val="dk1"/>
              </a:buClr>
              <a:buSzPct val="68750"/>
              <a:buFont typeface="+mj-lt"/>
              <a:buAutoNum type="arabicPeriod"/>
            </a:pPr>
            <a:r>
              <a:rPr lang="en" sz="1200" dirty="0" smtClean="0"/>
              <a:t>Coordinate Penn State's participation in the Open Textbook </a:t>
            </a:r>
            <a:r>
              <a:rPr lang="en-US" sz="1200" dirty="0" smtClean="0"/>
              <a:t>Network</a:t>
            </a:r>
            <a:r>
              <a:rPr lang="en" sz="1200" dirty="0" smtClean="0"/>
              <a:t> led by the University of Minnesota.</a:t>
            </a:r>
          </a:p>
          <a:p>
            <a:pPr>
              <a:spcBef>
                <a:spcPts val="0"/>
              </a:spcBef>
              <a:buNone/>
            </a:pPr>
            <a:endParaRPr lang="en" dirty="0"/>
          </a:p>
        </p:txBody>
      </p:sp>
    </p:spTree>
    <p:extLst>
      <p:ext uri="{BB962C8B-B14F-4D97-AF65-F5344CB8AC3E}">
        <p14:creationId xmlns:p14="http://schemas.microsoft.com/office/powerpoint/2010/main" val="1841424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5" name="Shape 125"/>
          <p:cNvSpPr txBox="1">
            <a:spLocks noGrp="1"/>
          </p:cNvSpPr>
          <p:nvPr>
            <p:ph type="body" idx="1"/>
          </p:nvPr>
        </p:nvSpPr>
        <p:spPr>
          <a:xfrm>
            <a:off x="685800" y="4343400"/>
            <a:ext cx="7239000" cy="2286000"/>
          </a:xfrm>
          <a:prstGeom prst="rect">
            <a:avLst/>
          </a:prstGeom>
        </p:spPr>
        <p:txBody>
          <a:bodyPr lIns="91425" tIns="91425" rIns="91425" bIns="91425" anchor="t" anchorCtr="0">
            <a:noAutofit/>
          </a:bodyPr>
          <a:lstStyle/>
          <a:p>
            <a:pPr rtl="0">
              <a:spcBef>
                <a:spcPts val="0"/>
              </a:spcBef>
              <a:buNone/>
            </a:pPr>
            <a:r>
              <a:rPr lang="en" dirty="0"/>
              <a:t>The UNESCO definition is often cited as the original OER definition - defining OERs as “any type of educational materials that are in the public domain or introduced with an open license. The nature of these materials means that anyone can legally and freely copy, use, adapt, and re-share them.”  This original UNESCO definition developed out of a 2002 conference pertaining to open educational resources</a:t>
            </a:r>
            <a:r>
              <a:rPr lang="en" dirty="0" smtClean="0"/>
              <a:t>.</a:t>
            </a:r>
            <a:endParaRPr dirty="0"/>
          </a:p>
          <a:p>
            <a:pPr rtl="0">
              <a:spcBef>
                <a:spcPts val="0"/>
              </a:spcBef>
              <a:buNone/>
            </a:pPr>
            <a:endParaRPr dirty="0"/>
          </a:p>
          <a:p>
            <a:pPr>
              <a:spcBef>
                <a:spcPts val="0"/>
              </a:spcBef>
              <a:buNone/>
            </a:pPr>
            <a:r>
              <a:rPr lang="en" dirty="0"/>
              <a:t>While this definition specifies that the OERs be in the public domain or have an open license, the goals of the Penn State charge allow us to adopt a slightly broader definition.  We do not require that the Penn State OERs be in the public domain or openly licensed.  Rather the emphasis is on their “availability to the university community with little to no cost.”</a:t>
            </a:r>
          </a:p>
        </p:txBody>
      </p:sp>
    </p:spTree>
    <p:extLst>
      <p:ext uri="{BB962C8B-B14F-4D97-AF65-F5344CB8AC3E}">
        <p14:creationId xmlns:p14="http://schemas.microsoft.com/office/powerpoint/2010/main" val="299383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1" name="Shape 131"/>
          <p:cNvSpPr txBox="1">
            <a:spLocks noGrp="1"/>
          </p:cNvSpPr>
          <p:nvPr>
            <p:ph type="body" idx="1"/>
          </p:nvPr>
        </p:nvSpPr>
        <p:spPr>
          <a:xfrm>
            <a:off x="685800" y="4343400"/>
            <a:ext cx="7467600" cy="2057400"/>
          </a:xfrm>
          <a:prstGeom prst="rect">
            <a:avLst/>
          </a:prstGeom>
        </p:spPr>
        <p:txBody>
          <a:bodyPr lIns="91425" tIns="91425" rIns="91425" bIns="91425" anchor="t" anchorCtr="0">
            <a:noAutofit/>
          </a:bodyPr>
          <a:lstStyle/>
          <a:p>
            <a:pPr>
              <a:spcBef>
                <a:spcPts val="0"/>
              </a:spcBef>
              <a:buNone/>
            </a:pPr>
            <a:r>
              <a:rPr lang="en-US" dirty="0" smtClean="0"/>
              <a:t>As</a:t>
            </a:r>
            <a:r>
              <a:rPr lang="en-US" baseline="0" dirty="0" smtClean="0"/>
              <a:t> you see, the Task Force membership offers wide representation of expertise, engagement, and operational responsibility related to OER. All of the University Libraries faculty on the task force have expertise in open education and open scholarship as well as responsibility for undergraduate-focused services and learning. Representation includes campus faculty, learning design expertise, the World Campus, and faculty engaged in innovative OER projects (Lee Giles and </a:t>
            </a:r>
            <a:r>
              <a:rPr lang="en" sz="1200" dirty="0" smtClean="0"/>
              <a:t>Przemyslaw Maslak</a:t>
            </a:r>
            <a:r>
              <a:rPr lang="en-US" sz="1200" dirty="0" smtClean="0"/>
              <a:t>). </a:t>
            </a:r>
            <a:endParaRPr lang="en" dirty="0"/>
          </a:p>
        </p:txBody>
      </p:sp>
    </p:spTree>
    <p:extLst>
      <p:ext uri="{BB962C8B-B14F-4D97-AF65-F5344CB8AC3E}">
        <p14:creationId xmlns:p14="http://schemas.microsoft.com/office/powerpoint/2010/main" val="1180143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3" name="Shape 143"/>
          <p:cNvSpPr txBox="1">
            <a:spLocks noGrp="1"/>
          </p:cNvSpPr>
          <p:nvPr>
            <p:ph type="body" idx="1"/>
          </p:nvPr>
        </p:nvSpPr>
        <p:spPr>
          <a:xfrm>
            <a:off x="685800" y="4343400"/>
            <a:ext cx="7162800" cy="2133600"/>
          </a:xfrm>
          <a:prstGeom prst="rect">
            <a:avLst/>
          </a:prstGeom>
        </p:spPr>
        <p:txBody>
          <a:bodyPr lIns="91425" tIns="91425" rIns="91425" bIns="91425" anchor="t" anchorCtr="0">
            <a:noAutofit/>
          </a:bodyPr>
          <a:lstStyle/>
          <a:p>
            <a:r>
              <a:rPr lang="en-US" dirty="0" smtClean="0"/>
              <a:t>The</a:t>
            </a:r>
            <a:r>
              <a:rPr lang="en-US" baseline="0" dirty="0" smtClean="0"/>
              <a:t> task force is charged to conduct a proof of concept pilot. We decided to start by building on the OER successes already in place at Penn State. </a:t>
            </a:r>
            <a:r>
              <a:rPr lang="en-US" sz="1200" kern="1200" dirty="0" smtClean="0">
                <a:solidFill>
                  <a:schemeClr val="tx1"/>
                </a:solidFill>
                <a:effectLst/>
                <a:latin typeface="+mn-lt"/>
                <a:ea typeface="+mn-ea"/>
                <a:cs typeface="+mn-cs"/>
              </a:rPr>
              <a:t>The Pilot Team received IRB approval on August 26. For the fall, the faculty survey period ran from October 1 through October 15. Twelve of the 14 faculty who were recruited for the pilot responded,</a:t>
            </a:r>
            <a:r>
              <a:rPr lang="en-US" sz="1200" kern="1200" baseline="0" dirty="0" smtClean="0">
                <a:solidFill>
                  <a:schemeClr val="tx1"/>
                </a:solidFill>
                <a:effectLst/>
                <a:latin typeface="+mn-lt"/>
                <a:ea typeface="+mn-ea"/>
                <a:cs typeface="+mn-cs"/>
              </a:rPr>
              <a:t> representing up to 23 course sections</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Student surveys were then customized for groupings</a:t>
            </a:r>
            <a:r>
              <a:rPr lang="en-US" sz="1200" kern="1200" baseline="0" dirty="0" smtClean="0">
                <a:solidFill>
                  <a:schemeClr val="tx1"/>
                </a:solidFill>
                <a:effectLst/>
                <a:latin typeface="+mn-lt"/>
                <a:ea typeface="+mn-ea"/>
                <a:cs typeface="+mn-cs"/>
              </a:rPr>
              <a:t> of the courses</a:t>
            </a:r>
            <a:r>
              <a:rPr lang="en-US" sz="1200" kern="1200" dirty="0" smtClean="0">
                <a:solidFill>
                  <a:schemeClr val="tx1"/>
                </a:solidFill>
                <a:effectLst/>
                <a:latin typeface="+mn-lt"/>
                <a:ea typeface="+mn-ea"/>
                <a:cs typeface="+mn-cs"/>
              </a:rPr>
              <a:t> include a link to the OER used in the course for student clarity.</a:t>
            </a:r>
            <a:r>
              <a:rPr lang="en-US" dirty="0" smtClean="0">
                <a:effectLst/>
              </a:rPr>
              <a:t> </a:t>
            </a:r>
            <a:endParaRPr lang="en" dirty="0"/>
          </a:p>
        </p:txBody>
      </p:sp>
    </p:spTree>
    <p:extLst>
      <p:ext uri="{BB962C8B-B14F-4D97-AF65-F5344CB8AC3E}">
        <p14:creationId xmlns:p14="http://schemas.microsoft.com/office/powerpoint/2010/main" val="2248112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3" name="Shape 143"/>
          <p:cNvSpPr txBox="1">
            <a:spLocks noGrp="1"/>
          </p:cNvSpPr>
          <p:nvPr>
            <p:ph type="body" idx="1"/>
          </p:nvPr>
        </p:nvSpPr>
        <p:spPr>
          <a:xfrm>
            <a:off x="685800" y="4343400"/>
            <a:ext cx="7620000" cy="2209800"/>
          </a:xfrm>
          <a:prstGeom prst="rect">
            <a:avLst/>
          </a:prstGeom>
        </p:spPr>
        <p:txBody>
          <a:bodyPr lIns="91425" tIns="91425" rIns="91425" bIns="91425" anchor="t" anchorCtr="0">
            <a:noAutofit/>
          </a:bodyPr>
          <a:lstStyle/>
          <a:p>
            <a:r>
              <a:rPr lang="en-US" sz="1200" kern="1200" dirty="0" smtClean="0">
                <a:solidFill>
                  <a:schemeClr val="tx1"/>
                </a:solidFill>
                <a:effectLst/>
                <a:latin typeface="+mn-lt"/>
                <a:ea typeface="+mn-ea"/>
                <a:cs typeface="+mn-cs"/>
              </a:rPr>
              <a:t>For the spring, five additional faculty have been contacted to transition their course(s) to OER use. The Pilot Team will document the process and then survey the faculty and students during the spring semester.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Pilot team is also partnering with Dr. Rick Brazier (Office of Commonwealth Campuses) who is coordinating PSU’s participation in a Gates Foundation grant-supported project to pilot select open textbooks from </a:t>
            </a:r>
            <a:r>
              <a:rPr lang="en-US" sz="1200" kern="1200" dirty="0" err="1" smtClean="0">
                <a:solidFill>
                  <a:schemeClr val="tx1"/>
                </a:solidFill>
                <a:effectLst/>
                <a:latin typeface="+mn-lt"/>
                <a:ea typeface="+mn-ea"/>
                <a:cs typeface="+mn-cs"/>
              </a:rPr>
              <a:t>OpenStacks</a:t>
            </a:r>
            <a:r>
              <a:rPr lang="en-US" sz="1200" kern="1200" dirty="0" smtClean="0">
                <a:solidFill>
                  <a:schemeClr val="tx1"/>
                </a:solidFill>
                <a:effectLst/>
                <a:latin typeface="+mn-lt"/>
                <a:ea typeface="+mn-ea"/>
                <a:cs typeface="+mn-cs"/>
              </a:rPr>
              <a:t> in economics and statistics and a customized learning environment. The Commonwealth Campuses have been identified as potential partners on the Gates grant. So far, three faculty have expressed interest in this pilot. The OER Pilot Team will help interested faculty transition to the Gates grant resources, document the process and then survey the faculty and students during the spring semester.</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2481125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descr="PPT1.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Bkgd-Lion-Main.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381000" y="4572000"/>
            <a:ext cx="8305800" cy="1089025"/>
          </a:xfrm>
        </p:spPr>
        <p:txBody>
          <a:bodyPr anchor="ctr"/>
          <a:lstStyle>
            <a:lvl1pPr algn="ctr">
              <a:defRPr sz="4800" baseline="0">
                <a:solidFill>
                  <a:schemeClr val="tx2">
                    <a:lumMod val="75000"/>
                  </a:schemeClr>
                </a:solidFill>
              </a:defRPr>
            </a:lvl1pPr>
          </a:lstStyle>
          <a:p>
            <a:r>
              <a:rPr lang="en-US" dirty="0" smtClean="0"/>
              <a:t>Click to add title text</a:t>
            </a:r>
            <a:endParaRPr lang="en-US" dirty="0"/>
          </a:p>
        </p:txBody>
      </p:sp>
      <p:sp>
        <p:nvSpPr>
          <p:cNvPr id="3" name="Subtitle 2"/>
          <p:cNvSpPr>
            <a:spLocks noGrp="1"/>
          </p:cNvSpPr>
          <p:nvPr>
            <p:ph type="subTitle" idx="1" hasCustomPrompt="1"/>
          </p:nvPr>
        </p:nvSpPr>
        <p:spPr>
          <a:xfrm>
            <a:off x="1066800" y="5715000"/>
            <a:ext cx="7010400" cy="685800"/>
          </a:xfrm>
        </p:spPr>
        <p:txBody>
          <a:bodyPr anchor="ctr"/>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 text</a:t>
            </a:r>
            <a:endParaRPr lang="en-US" dirty="0"/>
          </a:p>
        </p:txBody>
      </p:sp>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520983" y="304800"/>
            <a:ext cx="3623017" cy="1676400"/>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Click to add slide title</a:t>
            </a:r>
            <a:endParaRPr lang="en-US" dirty="0"/>
          </a:p>
        </p:txBody>
      </p:sp>
      <p:sp>
        <p:nvSpPr>
          <p:cNvPr id="3" name="Text Placeholder 2"/>
          <p:cNvSpPr>
            <a:spLocks noGrp="1"/>
          </p:cNvSpPr>
          <p:nvPr>
            <p:ph idx="1" hasCustomPrompt="1"/>
          </p:nvPr>
        </p:nvSpPr>
        <p:spPr bwMode="auto">
          <a:xfrm>
            <a:off x="304800" y="1524000"/>
            <a:ext cx="8534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baseline="0"/>
            </a:lvl1pPr>
          </a:lstStyle>
          <a:p>
            <a:pPr lvl="0"/>
            <a:r>
              <a:rPr lang="en-US" dirty="0"/>
              <a:t>Click to </a:t>
            </a:r>
            <a:r>
              <a:rPr lang="en-US" dirty="0" smtClean="0"/>
              <a:t>add slide text</a:t>
            </a:r>
            <a:endParaRPr lang="en-US" dirty="0"/>
          </a:p>
        </p:txBody>
      </p:sp>
    </p:spTree>
    <p:extLst>
      <p:ext uri="{BB962C8B-B14F-4D97-AF65-F5344CB8AC3E}">
        <p14:creationId xmlns:p14="http://schemas.microsoft.com/office/powerpoint/2010/main" val="2274133593"/>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67"/>
        <p:cNvGrpSpPr/>
        <p:nvPr/>
      </p:nvGrpSpPr>
      <p:grpSpPr>
        <a:xfrm>
          <a:off x="0" y="0"/>
          <a:ext cx="0" cy="0"/>
          <a:chOff x="0" y="0"/>
          <a:chExt cx="0" cy="0"/>
        </a:xfrm>
      </p:grpSpPr>
      <p:sp>
        <p:nvSpPr>
          <p:cNvPr id="71" name="Shape 71"/>
          <p:cNvSpPr txBox="1">
            <a:spLocks noGrp="1"/>
          </p:cNvSpPr>
          <p:nvPr>
            <p:ph type="title"/>
          </p:nvPr>
        </p:nvSpPr>
        <p:spPr>
          <a:xfrm>
            <a:off x="457201" y="134801"/>
            <a:ext cx="7315499" cy="13519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2" name="Shape 72"/>
          <p:cNvSpPr txBox="1">
            <a:spLocks noGrp="1"/>
          </p:cNvSpPr>
          <p:nvPr>
            <p:ph type="body" idx="1"/>
          </p:nvPr>
        </p:nvSpPr>
        <p:spPr>
          <a:xfrm>
            <a:off x="457200" y="1704688"/>
            <a:ext cx="8229600" cy="48404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3" name="Shape 73"/>
          <p:cNvSpPr txBox="1">
            <a:spLocks noGrp="1"/>
          </p:cNvSpPr>
          <p:nvPr>
            <p:ph type="sldNum" idx="12"/>
          </p:nvPr>
        </p:nvSpPr>
        <p:spPr>
          <a:xfrm>
            <a:off x="8425676" y="6162767"/>
            <a:ext cx="548699" cy="6952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30154680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eg"/><Relationship Id="rId6" Type="http://schemas.openxmlformats.org/officeDocument/2006/relationships/image" Target="../media/image2.jpeg"/><Relationship Id="rId7"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PPT1.jpg"/>
          <p:cNvPicPr>
            <a:picLocks noChangeAspect="1"/>
          </p:cNvPicPr>
          <p:nvPr/>
        </p:nvPicPr>
        <p:blipFill rotWithShape="1">
          <a:blip r:embed="rId5">
            <a:extLst>
              <a:ext uri="{28A0092B-C50C-407E-A947-70E740481C1C}">
                <a14:useLocalDpi xmlns:a14="http://schemas.microsoft.com/office/drawing/2010/main" val="0"/>
              </a:ext>
            </a:extLst>
          </a:blip>
          <a:srcRect t="64403"/>
          <a:stretch/>
        </p:blipFill>
        <p:spPr bwMode="auto">
          <a:xfrm>
            <a:off x="0" y="990600"/>
            <a:ext cx="91440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PPT2.jpg"/>
          <p:cNvPicPr>
            <a:picLocks noChangeAspect="1"/>
          </p:cNvPicPr>
          <p:nvPr/>
        </p:nvPicPr>
        <p:blipFill rotWithShape="1">
          <a:blip r:embed="rId6">
            <a:extLst>
              <a:ext uri="{28A0092B-C50C-407E-A947-70E740481C1C}">
                <a14:useLocalDpi xmlns:a14="http://schemas.microsoft.com/office/drawing/2010/main" val="0"/>
              </a:ext>
            </a:extLst>
          </a:blip>
          <a:srcRect b="83333"/>
          <a:stretch/>
        </p:blipFill>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304799" y="76200"/>
            <a:ext cx="8610601"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add slide title</a:t>
            </a:r>
            <a:endParaRPr lang="en-US" dirty="0"/>
          </a:p>
        </p:txBody>
      </p:sp>
      <p:sp>
        <p:nvSpPr>
          <p:cNvPr id="1028" name="Text Placeholder 2"/>
          <p:cNvSpPr>
            <a:spLocks noGrp="1"/>
          </p:cNvSpPr>
          <p:nvPr>
            <p:ph type="body" idx="1"/>
          </p:nvPr>
        </p:nvSpPr>
        <p:spPr bwMode="auto">
          <a:xfrm>
            <a:off x="304800" y="1524000"/>
            <a:ext cx="8534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a:t>
            </a:r>
            <a:r>
              <a:rPr lang="en-US" dirty="0" smtClean="0"/>
              <a:t>add slide text</a:t>
            </a:r>
            <a:endParaRPr lang="en-US"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8689" y="5943601"/>
            <a:ext cx="2329711" cy="1066799"/>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6" r:id="rId3"/>
  </p:sldLayoutIdLst>
  <p:timing>
    <p:tnLst>
      <p:par>
        <p:cTn xmlns:p14="http://schemas.microsoft.com/office/powerpoint/2010/main" id="1" dur="indefinite" restart="never" nodeType="tmRoot"/>
      </p:par>
    </p:tnLst>
  </p:timing>
  <p:txStyles>
    <p:titleStyle>
      <a:lvl1pPr algn="l" defTabSz="457200" rtl="0" eaLnBrk="1" fontAlgn="base" hangingPunct="1">
        <a:spcBef>
          <a:spcPct val="0"/>
        </a:spcBef>
        <a:spcAft>
          <a:spcPct val="0"/>
        </a:spcAft>
        <a:defRPr sz="4800" b="0" kern="1200">
          <a:solidFill>
            <a:srgbClr val="CDE1FB"/>
          </a:solidFill>
          <a:latin typeface="Arial"/>
          <a:ea typeface="ＭＳ Ｐゴシック" pitchFamily="-107" charset="-128"/>
          <a:cs typeface="Arial"/>
        </a:defRPr>
      </a:lvl1pPr>
      <a:lvl2pPr algn="l" defTabSz="457200" rtl="0" eaLnBrk="1" fontAlgn="base" hangingPunct="1">
        <a:spcBef>
          <a:spcPct val="0"/>
        </a:spcBef>
        <a:spcAft>
          <a:spcPct val="0"/>
        </a:spcAft>
        <a:defRPr sz="4800">
          <a:solidFill>
            <a:srgbClr val="FFFFFF"/>
          </a:solidFill>
          <a:latin typeface="Arial" pitchFamily="-107" charset="0"/>
          <a:ea typeface="ＭＳ Ｐゴシック" pitchFamily="-107" charset="-128"/>
        </a:defRPr>
      </a:lvl2pPr>
      <a:lvl3pPr algn="l" defTabSz="457200" rtl="0" eaLnBrk="1" fontAlgn="base" hangingPunct="1">
        <a:spcBef>
          <a:spcPct val="0"/>
        </a:spcBef>
        <a:spcAft>
          <a:spcPct val="0"/>
        </a:spcAft>
        <a:defRPr sz="4800">
          <a:solidFill>
            <a:srgbClr val="FFFFFF"/>
          </a:solidFill>
          <a:latin typeface="Arial" pitchFamily="-107" charset="0"/>
          <a:ea typeface="ＭＳ Ｐゴシック" pitchFamily="-107" charset="-128"/>
        </a:defRPr>
      </a:lvl3pPr>
      <a:lvl4pPr algn="l" defTabSz="457200" rtl="0" eaLnBrk="1" fontAlgn="base" hangingPunct="1">
        <a:spcBef>
          <a:spcPct val="0"/>
        </a:spcBef>
        <a:spcAft>
          <a:spcPct val="0"/>
        </a:spcAft>
        <a:defRPr sz="4800">
          <a:solidFill>
            <a:srgbClr val="FFFFFF"/>
          </a:solidFill>
          <a:latin typeface="Arial" pitchFamily="-107" charset="0"/>
          <a:ea typeface="ＭＳ Ｐゴシック" pitchFamily="-107" charset="-128"/>
        </a:defRPr>
      </a:lvl4pPr>
      <a:lvl5pPr algn="l" defTabSz="457200" rtl="0" eaLnBrk="1" fontAlgn="base" hangingPunct="1">
        <a:spcBef>
          <a:spcPct val="0"/>
        </a:spcBef>
        <a:spcAft>
          <a:spcPct val="0"/>
        </a:spcAft>
        <a:defRPr sz="4800">
          <a:solidFill>
            <a:srgbClr val="FFFFFF"/>
          </a:solidFill>
          <a:latin typeface="Arial" pitchFamily="-107" charset="0"/>
          <a:ea typeface="ＭＳ Ｐゴシック" pitchFamily="-107" charset="-128"/>
        </a:defRPr>
      </a:lvl5pPr>
      <a:lvl6pPr marL="457200" algn="l" defTabSz="457200" rtl="0" eaLnBrk="1" fontAlgn="base" hangingPunct="1">
        <a:spcBef>
          <a:spcPct val="0"/>
        </a:spcBef>
        <a:spcAft>
          <a:spcPct val="0"/>
        </a:spcAft>
        <a:defRPr sz="4800">
          <a:solidFill>
            <a:srgbClr val="FFFFFF"/>
          </a:solidFill>
          <a:latin typeface="Arial" pitchFamily="-107" charset="0"/>
          <a:ea typeface="ＭＳ Ｐゴシック" pitchFamily="-107" charset="-128"/>
        </a:defRPr>
      </a:lvl6pPr>
      <a:lvl7pPr marL="914400" algn="l" defTabSz="457200" rtl="0" eaLnBrk="1" fontAlgn="base" hangingPunct="1">
        <a:spcBef>
          <a:spcPct val="0"/>
        </a:spcBef>
        <a:spcAft>
          <a:spcPct val="0"/>
        </a:spcAft>
        <a:defRPr sz="4800">
          <a:solidFill>
            <a:srgbClr val="FFFFFF"/>
          </a:solidFill>
          <a:latin typeface="Arial" pitchFamily="-107" charset="0"/>
          <a:ea typeface="ＭＳ Ｐゴシック" pitchFamily="-107" charset="-128"/>
        </a:defRPr>
      </a:lvl7pPr>
      <a:lvl8pPr marL="1371600" algn="l" defTabSz="457200" rtl="0" eaLnBrk="1" fontAlgn="base" hangingPunct="1">
        <a:spcBef>
          <a:spcPct val="0"/>
        </a:spcBef>
        <a:spcAft>
          <a:spcPct val="0"/>
        </a:spcAft>
        <a:defRPr sz="4800">
          <a:solidFill>
            <a:srgbClr val="FFFFFF"/>
          </a:solidFill>
          <a:latin typeface="Arial" pitchFamily="-107" charset="0"/>
          <a:ea typeface="ＭＳ Ｐゴシック" pitchFamily="-107" charset="-128"/>
        </a:defRPr>
      </a:lvl8pPr>
      <a:lvl9pPr marL="1828800" algn="l" defTabSz="457200" rtl="0" eaLnBrk="1" fontAlgn="base" hangingPunct="1">
        <a:spcBef>
          <a:spcPct val="0"/>
        </a:spcBef>
        <a:spcAft>
          <a:spcPct val="0"/>
        </a:spcAft>
        <a:defRPr sz="4800">
          <a:solidFill>
            <a:srgbClr val="FFFFFF"/>
          </a:solidFill>
          <a:latin typeface="Arial" pitchFamily="-107" charset="0"/>
          <a:ea typeface="ＭＳ Ｐゴシック" pitchFamily="-107" charset="-128"/>
        </a:defRPr>
      </a:lvl9pPr>
    </p:titleStyle>
    <p:bodyStyle>
      <a:lvl1pPr marL="0" indent="0" algn="l" defTabSz="457200" rtl="0" eaLnBrk="1" fontAlgn="base" hangingPunct="1">
        <a:spcBef>
          <a:spcPct val="20000"/>
        </a:spcBef>
        <a:spcAft>
          <a:spcPct val="0"/>
        </a:spcAft>
        <a:buClr>
          <a:srgbClr val="C6D9F1"/>
        </a:buClr>
        <a:buSzPct val="120000"/>
        <a:buFont typeface="Arial" pitchFamily="-107" charset="0"/>
        <a:buNone/>
        <a:defRPr sz="3200" kern="1200">
          <a:solidFill>
            <a:schemeClr val="tx1">
              <a:lumMod val="65000"/>
              <a:lumOff val="35000"/>
            </a:schemeClr>
          </a:solidFill>
          <a:latin typeface="Arial"/>
          <a:ea typeface="ＭＳ Ｐゴシック" pitchFamily="-107" charset="-128"/>
          <a:cs typeface="Arial"/>
        </a:defRPr>
      </a:lvl1pPr>
      <a:lvl2pPr marL="457200" indent="0" algn="l" defTabSz="457200" rtl="0" eaLnBrk="1" fontAlgn="base" hangingPunct="1">
        <a:spcBef>
          <a:spcPct val="20000"/>
        </a:spcBef>
        <a:spcAft>
          <a:spcPct val="0"/>
        </a:spcAft>
        <a:buClr>
          <a:srgbClr val="C6D9F1"/>
        </a:buClr>
        <a:buSzPct val="120000"/>
        <a:buFont typeface="Arial" pitchFamily="-107" charset="0"/>
        <a:buNone/>
        <a:defRPr sz="2800" kern="1200">
          <a:solidFill>
            <a:schemeClr val="tx1">
              <a:lumMod val="65000"/>
              <a:lumOff val="35000"/>
            </a:schemeClr>
          </a:solidFill>
          <a:latin typeface="Arial"/>
          <a:ea typeface="ＭＳ Ｐゴシック" pitchFamily="-107" charset="-128"/>
          <a:cs typeface="Arial"/>
        </a:defRPr>
      </a:lvl2pPr>
      <a:lvl3pPr marL="1143000" indent="-228600" algn="l" defTabSz="457200" rtl="0" eaLnBrk="1" fontAlgn="base" hangingPunct="1">
        <a:spcBef>
          <a:spcPct val="20000"/>
        </a:spcBef>
        <a:spcAft>
          <a:spcPct val="0"/>
        </a:spcAft>
        <a:buFont typeface="Arial" pitchFamily="-107" charset="0"/>
        <a:buChar char="•"/>
        <a:defRPr sz="2400" kern="1200">
          <a:solidFill>
            <a:srgbClr val="FFFFFF"/>
          </a:solidFill>
          <a:latin typeface="Arial"/>
          <a:ea typeface="ＭＳ Ｐゴシック" pitchFamily="-107" charset="-128"/>
          <a:cs typeface="Arial"/>
        </a:defRPr>
      </a:lvl3pPr>
      <a:lvl4pPr marL="1600200" indent="-228600" algn="l" defTabSz="457200" rtl="0" eaLnBrk="1" fontAlgn="base" hangingPunct="1">
        <a:spcBef>
          <a:spcPct val="20000"/>
        </a:spcBef>
        <a:spcAft>
          <a:spcPct val="0"/>
        </a:spcAft>
        <a:buFont typeface="Arial" pitchFamily="-107" charset="0"/>
        <a:buChar char="–"/>
        <a:defRPr sz="2000" kern="1200">
          <a:solidFill>
            <a:srgbClr val="FFFFFF"/>
          </a:solidFill>
          <a:latin typeface="Arial"/>
          <a:ea typeface="ＭＳ Ｐゴシック" pitchFamily="-107" charset="-128"/>
          <a:cs typeface="Arial"/>
        </a:defRPr>
      </a:lvl4pPr>
      <a:lvl5pPr marL="2057400" indent="-228600" algn="l" defTabSz="457200" rtl="0" eaLnBrk="1" fontAlgn="base" hangingPunct="1">
        <a:spcBef>
          <a:spcPct val="20000"/>
        </a:spcBef>
        <a:spcAft>
          <a:spcPct val="0"/>
        </a:spcAft>
        <a:buFont typeface="Arial" pitchFamily="-107" charset="0"/>
        <a:buChar char="»"/>
        <a:defRPr sz="2000" kern="1200">
          <a:solidFill>
            <a:srgbClr val="FFFFFF"/>
          </a:solidFill>
          <a:latin typeface="Arial"/>
          <a:ea typeface="ＭＳ Ｐゴシック" pitchFamily="-107"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 Id="rId7" Type="http://schemas.openxmlformats.org/officeDocument/2006/relationships/comments" Target="../comments/comment3.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comments" Target="../comments/comment4.xml"/></Relationships>
</file>

<file path=ppt/slides/_rels/slide13.xml.rels><?xml version="1.0" encoding="UTF-8" standalone="yes"?>
<Relationships xmlns="http://schemas.openxmlformats.org/package/2006/relationships"><Relationship Id="rId3" Type="http://schemas.openxmlformats.org/officeDocument/2006/relationships/hyperlink" Target="mailto:jsalem@psu.edu" TargetMode="External"/><Relationship Id="rId4" Type="http://schemas.openxmlformats.org/officeDocument/2006/relationships/hyperlink" Target="mailto:jel141@psu.edu" TargetMode="External"/><Relationship Id="rId5" Type="http://schemas.openxmlformats.org/officeDocument/2006/relationships/hyperlink" Target="mailto:bak25@psu.edu" TargetMode="External"/><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hyperlink" Target="http://college.usatoday.com/2015/08/27/maryland-university-to-eliminate-textbooks/" TargetMode="External"/><Relationship Id="rId4" Type="http://schemas.openxmlformats.org/officeDocument/2006/relationships/hyperlink" Target="http://blogs.edweek.org/edweek/DigitalEducation/2015/09/open_education_resources_get_a.html" TargetMode="External"/><Relationship Id="rId5" Type="http://schemas.openxmlformats.org/officeDocument/2006/relationships/hyperlink" Target="http://trends.collegeboard.org/college-pricing/figures-tables/average-estimated-undergraduate-budgets-2014-15" TargetMode="External"/><Relationship Id="rId6" Type="http://schemas.openxmlformats.org/officeDocument/2006/relationships/hyperlink" Target="http://www.nbcnews.com/feature/freshman-year/new-bill-congress-would-help-make-college-textbooks-free-online-n443931" TargetMode="External"/><Relationship Id="rId7" Type="http://schemas.openxmlformats.org/officeDocument/2006/relationships/hyperlink" Target="http://www.nbcnews.com/feature/freshman-year/college-textbook-prices-have-risen-812-percent-1978-n399926" TargetMode="External"/><Relationship Id="rId8" Type="http://schemas.openxmlformats.org/officeDocument/2006/relationships/hyperlink" Target="http://www.philly.com/philly/blogs/campus_inq/The-advent-of-the-bionic-textbook-.html" TargetMode="External"/><Relationship Id="rId9" Type="http://schemas.openxmlformats.org/officeDocument/2006/relationships/hyperlink" Target="http://www.unesco.org/new/en/communication-and-information/access-to-knowledge/open-educational-resources/what-are-open-educational-resources-oers" TargetMode="External"/><Relationship Id="rId10" Type="http://schemas.openxmlformats.org/officeDocument/2006/relationships/hyperlink" Target="http://chronicle.com/article/For-Students-Textbooks-Become/231455/" TargetMode="External"/><Relationship Id="rId11" Type="http://schemas.openxmlformats.org/officeDocument/2006/relationships/comments" Target="../comments/comment5.xml"/><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comments" Target="../comments/comment2.xml"/><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Open Educational Resources</a:t>
            </a:r>
            <a:r>
              <a:rPr lang="en-US" sz="4000" smtClean="0"/>
              <a:t/>
            </a:r>
            <a:br>
              <a:rPr lang="en-US" sz="4000" smtClean="0"/>
            </a:br>
            <a:r>
              <a:rPr lang="en-US" sz="4000" smtClean="0"/>
              <a:t>@ Penn State</a:t>
            </a:r>
            <a:endParaRPr lang="en-US" sz="4000" dirty="0"/>
          </a:p>
        </p:txBody>
      </p:sp>
      <p:sp>
        <p:nvSpPr>
          <p:cNvPr id="3" name="Subtitle 2"/>
          <p:cNvSpPr>
            <a:spLocks noGrp="1"/>
          </p:cNvSpPr>
          <p:nvPr>
            <p:ph type="subTitle" idx="1"/>
          </p:nvPr>
        </p:nvSpPr>
        <p:spPr>
          <a:xfrm>
            <a:off x="1066800" y="5943600"/>
            <a:ext cx="7010400" cy="685800"/>
          </a:xfrm>
        </p:spPr>
        <p:txBody>
          <a:bodyPr/>
          <a:lstStyle/>
          <a:p>
            <a:endParaRPr lang="en-US" sz="2400" dirty="0" smtClean="0"/>
          </a:p>
        </p:txBody>
      </p:sp>
    </p:spTree>
    <p:extLst>
      <p:ext uri="{BB962C8B-B14F-4D97-AF65-F5344CB8AC3E}">
        <p14:creationId xmlns:p14="http://schemas.microsoft.com/office/powerpoint/2010/main" val="376003628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228600" y="0"/>
            <a:ext cx="7315499" cy="1013999"/>
          </a:xfrm>
          <a:prstGeom prst="rect">
            <a:avLst/>
          </a:prstGeom>
        </p:spPr>
        <p:txBody>
          <a:bodyPr vert="horz" wrap="square" lIns="91425" tIns="91425" rIns="91425" bIns="91425" numCol="1" anchor="b" anchorCtr="0" compatLnSpc="1">
            <a:prstTxWarp prst="textNoShape">
              <a:avLst/>
            </a:prstTxWarp>
            <a:noAutofit/>
          </a:bodyPr>
          <a:lstStyle/>
          <a:p>
            <a:r>
              <a:rPr lang="en" dirty="0"/>
              <a:t>University Stakeholders</a:t>
            </a:r>
          </a:p>
        </p:txBody>
      </p:sp>
      <p:sp>
        <p:nvSpPr>
          <p:cNvPr id="134" name="Shape 134"/>
          <p:cNvSpPr txBox="1">
            <a:spLocks noGrp="1"/>
          </p:cNvSpPr>
          <p:nvPr>
            <p:ph type="body" idx="1"/>
          </p:nvPr>
        </p:nvSpPr>
        <p:spPr>
          <a:xfrm>
            <a:off x="228600" y="1371600"/>
            <a:ext cx="8229600" cy="4572000"/>
          </a:xfrm>
          <a:prstGeom prst="rect">
            <a:avLst/>
          </a:prstGeom>
        </p:spPr>
        <p:txBody>
          <a:bodyPr vert="horz" wrap="square" lIns="91425" tIns="91425" rIns="91425" bIns="91425" numCol="1" anchor="t" anchorCtr="0" compatLnSpc="1">
            <a:prstTxWarp prst="textNoShape">
              <a:avLst/>
            </a:prstTxWarp>
            <a:noAutofit/>
          </a:bodyPr>
          <a:lstStyle/>
          <a:p>
            <a:pPr marL="457200" indent="-228600"/>
            <a:r>
              <a:rPr lang="en-US" sz="2800" dirty="0" smtClean="0"/>
              <a:t>Charge: Develop an overall plan for OER at Penn State</a:t>
            </a:r>
          </a:p>
          <a:p>
            <a:pPr marL="457200" indent="-228600"/>
            <a:r>
              <a:rPr lang="en-US" sz="1000" dirty="0" smtClean="0"/>
              <a:t> </a:t>
            </a:r>
            <a:endParaRPr lang="en-US" sz="1000" dirty="0"/>
          </a:p>
          <a:p>
            <a:pPr marL="685800" indent="-457200">
              <a:buClrTx/>
              <a:buFont typeface="Arial"/>
              <a:buChar char="•"/>
            </a:pPr>
            <a:r>
              <a:rPr lang="en-US" sz="2800" dirty="0" smtClean="0"/>
              <a:t>Mary Lee Schneider (Board of Trustees)</a:t>
            </a:r>
          </a:p>
          <a:p>
            <a:pPr marL="685800" indent="-457200">
              <a:buClrTx/>
              <a:buFont typeface="Arial"/>
              <a:buChar char="•"/>
            </a:pPr>
            <a:r>
              <a:rPr lang="en" sz="2800" dirty="0" smtClean="0"/>
              <a:t>Steve </a:t>
            </a:r>
            <a:r>
              <a:rPr lang="en" sz="2800" dirty="0"/>
              <a:t>Falke </a:t>
            </a:r>
            <a:r>
              <a:rPr lang="en-US" sz="2800" dirty="0" smtClean="0"/>
              <a:t>&amp; Nancy Thompson </a:t>
            </a:r>
            <a:r>
              <a:rPr lang="en" sz="2800" dirty="0" smtClean="0"/>
              <a:t>(Barnes </a:t>
            </a:r>
            <a:r>
              <a:rPr lang="en" sz="2800" dirty="0"/>
              <a:t>&amp; Noble)</a:t>
            </a:r>
          </a:p>
          <a:p>
            <a:pPr marL="685800" indent="-457200">
              <a:buClrTx/>
              <a:buFont typeface="Arial"/>
              <a:buChar char="•"/>
            </a:pPr>
            <a:r>
              <a:rPr lang="en-US" sz="2800" dirty="0" smtClean="0"/>
              <a:t>Stevie Rocco </a:t>
            </a:r>
            <a:r>
              <a:rPr lang="en" sz="2800" dirty="0" smtClean="0"/>
              <a:t>(</a:t>
            </a:r>
            <a:r>
              <a:rPr lang="en-US" sz="2800" dirty="0" smtClean="0"/>
              <a:t>Dutton Institute</a:t>
            </a:r>
            <a:r>
              <a:rPr lang="en" sz="2800" dirty="0" smtClean="0"/>
              <a:t>)</a:t>
            </a:r>
            <a:endParaRPr lang="en-US" sz="2800" dirty="0"/>
          </a:p>
          <a:p>
            <a:pPr marL="685800" indent="-457200">
              <a:buClrTx/>
              <a:buFont typeface="Arial"/>
              <a:buChar char="•"/>
            </a:pPr>
            <a:r>
              <a:rPr lang="en-US" sz="2800" dirty="0" smtClean="0"/>
              <a:t>Gary Chinn (e-Learning Institute)</a:t>
            </a:r>
            <a:endParaRPr lang="en-US" sz="2800" dirty="0"/>
          </a:p>
          <a:p>
            <a:pPr marL="685800" indent="-457200">
              <a:buClrTx/>
              <a:buFont typeface="Arial"/>
              <a:buChar char="•"/>
            </a:pPr>
            <a:r>
              <a:rPr lang="en" sz="2800" dirty="0" smtClean="0"/>
              <a:t>IST </a:t>
            </a:r>
            <a:r>
              <a:rPr lang="en" sz="2800" dirty="0"/>
              <a:t>&amp; College of Communications campus </a:t>
            </a:r>
            <a:r>
              <a:rPr lang="en" sz="2800" dirty="0" smtClean="0"/>
              <a:t>facult</a:t>
            </a:r>
            <a:r>
              <a:rPr lang="en-US" sz="2800" dirty="0" smtClean="0"/>
              <a:t>y</a:t>
            </a:r>
          </a:p>
          <a:p>
            <a:pPr marL="685800" indent="-457200">
              <a:buClrTx/>
              <a:buFont typeface="Arial"/>
              <a:buChar char="•"/>
            </a:pPr>
            <a:r>
              <a:rPr lang="en-US" sz="2800" dirty="0" smtClean="0"/>
              <a:t>OER Summit March 2016</a:t>
            </a:r>
            <a:endParaRPr lang="en" sz="2800" dirty="0"/>
          </a:p>
          <a:p>
            <a:endParaRPr dirty="0"/>
          </a:p>
          <a:p>
            <a:endParaRPr dirty="0"/>
          </a:p>
          <a:p>
            <a:endParaRPr dirty="0"/>
          </a:p>
        </p:txBody>
      </p:sp>
    </p:spTree>
    <p:extLst>
      <p:ext uri="{BB962C8B-B14F-4D97-AF65-F5344CB8AC3E}">
        <p14:creationId xmlns:p14="http://schemas.microsoft.com/office/powerpoint/2010/main" val="448719402"/>
      </p:ext>
    </p:extLst>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5" name="Rectangle 4"/>
          <p:cNvSpPr/>
          <p:nvPr/>
        </p:nvSpPr>
        <p:spPr>
          <a:xfrm>
            <a:off x="381000" y="2667000"/>
            <a:ext cx="8534400" cy="28956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5" name="Shape 145"/>
          <p:cNvSpPr txBox="1">
            <a:spLocks noGrp="1"/>
          </p:cNvSpPr>
          <p:nvPr>
            <p:ph type="title"/>
          </p:nvPr>
        </p:nvSpPr>
        <p:spPr>
          <a:prstGeom prst="rect">
            <a:avLst/>
          </a:prstGeom>
        </p:spPr>
        <p:txBody>
          <a:bodyPr vert="horz" wrap="square" lIns="91425" tIns="91425" rIns="91425" bIns="91425" numCol="1" anchor="b" anchorCtr="0" compatLnSpc="1">
            <a:prstTxWarp prst="textNoShape">
              <a:avLst/>
            </a:prstTxWarp>
            <a:noAutofit/>
          </a:bodyPr>
          <a:lstStyle/>
          <a:p>
            <a:r>
              <a:rPr lang="en-US" dirty="0" smtClean="0"/>
              <a:t>Potential Partners</a:t>
            </a:r>
            <a:endParaRPr lang="en" dirty="0"/>
          </a:p>
        </p:txBody>
      </p:sp>
      <p:pic>
        <p:nvPicPr>
          <p:cNvPr id="10" name="Picture 9"/>
          <p:cNvPicPr>
            <a:picLocks noChangeAspect="1"/>
          </p:cNvPicPr>
          <p:nvPr/>
        </p:nvPicPr>
        <p:blipFill>
          <a:blip r:embed="rId3"/>
          <a:stretch>
            <a:fillRect/>
          </a:stretch>
        </p:blipFill>
        <p:spPr>
          <a:xfrm>
            <a:off x="533400" y="3142183"/>
            <a:ext cx="2538434" cy="725266"/>
          </a:xfrm>
          <a:prstGeom prst="rect">
            <a:avLst/>
          </a:prstGeom>
        </p:spPr>
      </p:pic>
      <p:pic>
        <p:nvPicPr>
          <p:cNvPr id="13" name="Picture 12"/>
          <p:cNvPicPr>
            <a:picLocks noChangeAspect="1"/>
          </p:cNvPicPr>
          <p:nvPr/>
        </p:nvPicPr>
        <p:blipFill>
          <a:blip r:embed="rId4"/>
          <a:stretch>
            <a:fillRect/>
          </a:stretch>
        </p:blipFill>
        <p:spPr>
          <a:xfrm>
            <a:off x="5307322" y="2921000"/>
            <a:ext cx="3403600" cy="2387600"/>
          </a:xfrm>
          <a:prstGeom prst="rect">
            <a:avLst/>
          </a:prstGeom>
          <a:ln>
            <a:noFill/>
          </a:ln>
        </p:spPr>
      </p:pic>
      <p:sp>
        <p:nvSpPr>
          <p:cNvPr id="15" name="TextBox 14"/>
          <p:cNvSpPr txBox="1"/>
          <p:nvPr/>
        </p:nvSpPr>
        <p:spPr>
          <a:xfrm>
            <a:off x="65786" y="1237506"/>
            <a:ext cx="8991600" cy="1077218"/>
          </a:xfrm>
          <a:prstGeom prst="rect">
            <a:avLst/>
          </a:prstGeom>
          <a:noFill/>
        </p:spPr>
        <p:txBody>
          <a:bodyPr wrap="square" rtlCol="0">
            <a:spAutoFit/>
          </a:bodyPr>
          <a:lstStyle/>
          <a:p>
            <a:r>
              <a:rPr lang="en-US" sz="3200" dirty="0" smtClean="0">
                <a:solidFill>
                  <a:schemeClr val="tx1">
                    <a:lumMod val="65000"/>
                    <a:lumOff val="35000"/>
                  </a:schemeClr>
                </a:solidFill>
                <a:latin typeface="Arial"/>
                <a:cs typeface="Arial"/>
              </a:rPr>
              <a:t>Charge: Coordinate the Penn State involvement   </a:t>
            </a:r>
          </a:p>
          <a:p>
            <a:r>
              <a:rPr lang="en-US" sz="3200" dirty="0">
                <a:solidFill>
                  <a:schemeClr val="tx1">
                    <a:lumMod val="65000"/>
                    <a:lumOff val="35000"/>
                  </a:schemeClr>
                </a:solidFill>
                <a:latin typeface="Arial"/>
                <a:cs typeface="Arial"/>
              </a:rPr>
              <a:t> </a:t>
            </a:r>
            <a:r>
              <a:rPr lang="en-US" sz="3200" dirty="0" smtClean="0">
                <a:solidFill>
                  <a:schemeClr val="tx1">
                    <a:lumMod val="65000"/>
                    <a:lumOff val="35000"/>
                  </a:schemeClr>
                </a:solidFill>
                <a:latin typeface="Arial"/>
                <a:cs typeface="Arial"/>
              </a:rPr>
              <a:t>   in the Open Textbook Network</a:t>
            </a:r>
            <a:r>
              <a:rPr lang="en-US" sz="2400" dirty="0" smtClean="0">
                <a:solidFill>
                  <a:schemeClr val="tx1">
                    <a:lumMod val="65000"/>
                    <a:lumOff val="35000"/>
                  </a:schemeClr>
                </a:solidFill>
                <a:latin typeface="Arial"/>
                <a:cs typeface="Arial"/>
              </a:rPr>
              <a:t>.</a:t>
            </a:r>
            <a:endParaRPr lang="en-US" sz="2400" dirty="0">
              <a:solidFill>
                <a:schemeClr val="tx1">
                  <a:lumMod val="65000"/>
                  <a:lumOff val="35000"/>
                </a:schemeClr>
              </a:solidFill>
              <a:latin typeface="Arial"/>
              <a:cs typeface="Arial"/>
            </a:endParaRPr>
          </a:p>
        </p:txBody>
      </p:sp>
      <p:pic>
        <p:nvPicPr>
          <p:cNvPr id="2" name="Picture 1"/>
          <p:cNvPicPr>
            <a:picLocks noChangeAspect="1"/>
          </p:cNvPicPr>
          <p:nvPr/>
        </p:nvPicPr>
        <p:blipFill>
          <a:blip r:embed="rId5"/>
          <a:stretch>
            <a:fillRect/>
          </a:stretch>
        </p:blipFill>
        <p:spPr>
          <a:xfrm>
            <a:off x="3155167" y="2757103"/>
            <a:ext cx="2095500" cy="1495425"/>
          </a:xfrm>
          <a:prstGeom prst="rect">
            <a:avLst/>
          </a:prstGeom>
        </p:spPr>
      </p:pic>
      <p:pic>
        <p:nvPicPr>
          <p:cNvPr id="4" name="Picture 3"/>
          <p:cNvPicPr>
            <a:picLocks noChangeAspect="1"/>
          </p:cNvPicPr>
          <p:nvPr/>
        </p:nvPicPr>
        <p:blipFill rotWithShape="1">
          <a:blip r:embed="rId6"/>
          <a:srcRect t="30065" b="26821"/>
          <a:stretch/>
        </p:blipFill>
        <p:spPr>
          <a:xfrm>
            <a:off x="533400" y="4274057"/>
            <a:ext cx="4621522" cy="1116610"/>
          </a:xfrm>
          <a:prstGeom prst="rect">
            <a:avLst/>
          </a:prstGeom>
        </p:spPr>
      </p:pic>
    </p:spTree>
    <p:extLst>
      <p:ext uri="{BB962C8B-B14F-4D97-AF65-F5344CB8AC3E}">
        <p14:creationId xmlns:p14="http://schemas.microsoft.com/office/powerpoint/2010/main" val="626742947"/>
      </p:ext>
    </p:extLst>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228600" y="0"/>
            <a:ext cx="7315499" cy="1013999"/>
          </a:xfrm>
          <a:prstGeom prst="rect">
            <a:avLst/>
          </a:prstGeom>
        </p:spPr>
        <p:txBody>
          <a:bodyPr vert="horz" wrap="square" lIns="91425" tIns="91425" rIns="91425" bIns="91425" numCol="1" anchor="b" anchorCtr="0" compatLnSpc="1">
            <a:prstTxWarp prst="textNoShape">
              <a:avLst/>
            </a:prstTxWarp>
            <a:noAutofit/>
          </a:bodyPr>
          <a:lstStyle/>
          <a:p>
            <a:r>
              <a:rPr lang="en" dirty="0"/>
              <a:t>Getting Started with OER</a:t>
            </a:r>
          </a:p>
        </p:txBody>
      </p:sp>
      <p:sp>
        <p:nvSpPr>
          <p:cNvPr id="164" name="Shape 164"/>
          <p:cNvSpPr txBox="1">
            <a:spLocks noGrp="1"/>
          </p:cNvSpPr>
          <p:nvPr>
            <p:ph type="body" idx="1"/>
          </p:nvPr>
        </p:nvSpPr>
        <p:spPr>
          <a:xfrm>
            <a:off x="236220" y="1295400"/>
            <a:ext cx="8229600" cy="3630300"/>
          </a:xfrm>
          <a:prstGeom prst="rect">
            <a:avLst/>
          </a:prstGeom>
        </p:spPr>
        <p:txBody>
          <a:bodyPr vert="horz" wrap="square" lIns="91425" tIns="91425" rIns="91425" bIns="91425" numCol="1" anchor="t" anchorCtr="0" compatLnSpc="1">
            <a:prstTxWarp prst="textNoShape">
              <a:avLst/>
            </a:prstTxWarp>
            <a:noAutofit/>
          </a:bodyPr>
          <a:lstStyle/>
          <a:p>
            <a:pPr marL="457200" indent="-457200">
              <a:buClrTx/>
              <a:buFont typeface="Arial"/>
              <a:buChar char="•"/>
            </a:pPr>
            <a:r>
              <a:rPr lang="en-US" dirty="0" smtClean="0"/>
              <a:t>Consult a learning designer in your college or unit</a:t>
            </a:r>
            <a:r>
              <a:rPr lang="en-US" dirty="0"/>
              <a:t> </a:t>
            </a:r>
            <a:r>
              <a:rPr lang="en-US" dirty="0" smtClean="0"/>
              <a:t>for help in adopting or adapting OER</a:t>
            </a:r>
          </a:p>
          <a:p>
            <a:pPr marL="457200" indent="-457200">
              <a:buClrTx/>
              <a:buFont typeface="Arial"/>
              <a:buChar char="•"/>
            </a:pPr>
            <a:r>
              <a:rPr lang="en-US" dirty="0" smtClean="0"/>
              <a:t>Make your own materials open through creative commons licensing</a:t>
            </a:r>
          </a:p>
          <a:p>
            <a:pPr marL="457200" indent="-457200">
              <a:buClrTx/>
              <a:buFont typeface="Arial"/>
              <a:buChar char="•"/>
            </a:pPr>
            <a:r>
              <a:rPr lang="en-US" dirty="0" smtClean="0"/>
              <a:t>Participate in the OER Pilot or OER Summit this spring</a:t>
            </a:r>
          </a:p>
          <a:p>
            <a:pPr marL="457200" indent="-457200">
              <a:buClrTx/>
              <a:buFont typeface="Arial"/>
              <a:buChar char="•"/>
            </a:pPr>
            <a:r>
              <a:rPr lang="en-US" dirty="0" smtClean="0"/>
              <a:t>Invite the Task Force to a departmental meeting to foster conversation</a:t>
            </a:r>
          </a:p>
          <a:p>
            <a:endParaRPr lang="en-US" dirty="0" smtClean="0"/>
          </a:p>
        </p:txBody>
      </p:sp>
    </p:spTree>
    <p:extLst>
      <p:ext uri="{BB962C8B-B14F-4D97-AF65-F5344CB8AC3E}">
        <p14:creationId xmlns:p14="http://schemas.microsoft.com/office/powerpoint/2010/main" val="2239721675"/>
      </p:ext>
    </p:extLst>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239450" y="0"/>
            <a:ext cx="7315499" cy="1013999"/>
          </a:xfrm>
          <a:prstGeom prst="rect">
            <a:avLst/>
          </a:prstGeom>
        </p:spPr>
        <p:txBody>
          <a:bodyPr vert="horz" wrap="square" lIns="91425" tIns="91425" rIns="91425" bIns="91425" numCol="1" anchor="b" anchorCtr="0" compatLnSpc="1">
            <a:prstTxWarp prst="textNoShape">
              <a:avLst/>
            </a:prstTxWarp>
            <a:noAutofit/>
          </a:bodyPr>
          <a:lstStyle/>
          <a:p>
            <a:r>
              <a:rPr lang="en" dirty="0"/>
              <a:t>Contact for more info...</a:t>
            </a:r>
          </a:p>
        </p:txBody>
      </p:sp>
      <p:sp>
        <p:nvSpPr>
          <p:cNvPr id="176" name="Shape 176"/>
          <p:cNvSpPr txBox="1">
            <a:spLocks noGrp="1"/>
          </p:cNvSpPr>
          <p:nvPr>
            <p:ph type="body" idx="1"/>
          </p:nvPr>
        </p:nvSpPr>
        <p:spPr>
          <a:xfrm>
            <a:off x="247070" y="1139675"/>
            <a:ext cx="8896930" cy="3630300"/>
          </a:xfrm>
          <a:prstGeom prst="rect">
            <a:avLst/>
          </a:prstGeom>
        </p:spPr>
        <p:txBody>
          <a:bodyPr vert="horz" wrap="square" lIns="91425" tIns="91425" rIns="91425" bIns="91425" numCol="1" anchor="t" anchorCtr="0" compatLnSpc="1">
            <a:prstTxWarp prst="textNoShape">
              <a:avLst/>
            </a:prstTxWarp>
            <a:noAutofit/>
          </a:bodyPr>
          <a:lstStyle/>
          <a:p>
            <a:r>
              <a:rPr lang="en" sz="2800" dirty="0"/>
              <a:t>To participate in the OER Pilot or for more information:</a:t>
            </a:r>
          </a:p>
          <a:p>
            <a:r>
              <a:rPr lang="en" sz="2800" dirty="0"/>
              <a:t>Joe </a:t>
            </a:r>
            <a:r>
              <a:rPr lang="en" sz="2800" dirty="0" smtClean="0"/>
              <a:t>Salem</a:t>
            </a:r>
            <a:r>
              <a:rPr lang="en-US" sz="2800" dirty="0" smtClean="0"/>
              <a:t> - </a:t>
            </a:r>
            <a:r>
              <a:rPr lang="en" sz="2800" u="sng" dirty="0" smtClean="0">
                <a:solidFill>
                  <a:schemeClr val="hlink"/>
                </a:solidFill>
                <a:hlinkClick r:id="rId3"/>
              </a:rPr>
              <a:t>jsalem@psu.edu</a:t>
            </a:r>
            <a:endParaRPr lang="en" sz="2800" u="sng" dirty="0">
              <a:solidFill>
                <a:schemeClr val="hlink"/>
              </a:solidFill>
              <a:hlinkClick r:id="rId3"/>
            </a:endParaRPr>
          </a:p>
          <a:p>
            <a:endParaRPr sz="2800" dirty="0"/>
          </a:p>
          <a:p>
            <a:r>
              <a:rPr lang="en-US" sz="2800" dirty="0" smtClean="0"/>
              <a:t>To adapt, adopt, or create OER:</a:t>
            </a:r>
          </a:p>
          <a:p>
            <a:r>
              <a:rPr lang="en-US" sz="2800" dirty="0" smtClean="0"/>
              <a:t>Julie Lang - </a:t>
            </a:r>
            <a:r>
              <a:rPr lang="en-US" sz="2800" dirty="0" smtClean="0">
                <a:hlinkClick r:id="rId4"/>
              </a:rPr>
              <a:t>jel141</a:t>
            </a:r>
            <a:r>
              <a:rPr lang="en-US" sz="2800" dirty="0">
                <a:hlinkClick r:id="rId4"/>
              </a:rPr>
              <a:t>@</a:t>
            </a:r>
            <a:r>
              <a:rPr lang="en-US" sz="2800" dirty="0" smtClean="0">
                <a:hlinkClick r:id="rId4"/>
              </a:rPr>
              <a:t>psu.edu</a:t>
            </a:r>
            <a:r>
              <a:rPr lang="en-US" sz="2800" dirty="0" smtClean="0"/>
              <a:t> </a:t>
            </a:r>
          </a:p>
          <a:p>
            <a:endParaRPr lang="en-US" sz="2800" dirty="0"/>
          </a:p>
          <a:p>
            <a:r>
              <a:rPr lang="en" sz="2800" dirty="0" smtClean="0"/>
              <a:t>To </a:t>
            </a:r>
            <a:r>
              <a:rPr lang="en" sz="2800" dirty="0"/>
              <a:t>inquire about intellectual property related to OER you have or are interested in creating:</a:t>
            </a:r>
          </a:p>
          <a:p>
            <a:r>
              <a:rPr lang="en" sz="2800" dirty="0"/>
              <a:t>Brandy </a:t>
            </a:r>
            <a:r>
              <a:rPr lang="en" sz="2800" dirty="0" smtClean="0"/>
              <a:t>Karl</a:t>
            </a:r>
            <a:r>
              <a:rPr lang="en-US" sz="2800" dirty="0" smtClean="0"/>
              <a:t> - </a:t>
            </a:r>
            <a:r>
              <a:rPr lang="en" sz="2800" u="sng" dirty="0" smtClean="0">
                <a:solidFill>
                  <a:schemeClr val="hlink"/>
                </a:solidFill>
                <a:hlinkClick r:id="rId5"/>
              </a:rPr>
              <a:t>bak25@psu.edu</a:t>
            </a:r>
            <a:endParaRPr lang="en" sz="2800" u="sng" dirty="0">
              <a:solidFill>
                <a:schemeClr val="hlink"/>
              </a:solidFill>
              <a:hlinkClick r:id="rId5"/>
            </a:endParaRPr>
          </a:p>
          <a:p>
            <a:endParaRPr dirty="0"/>
          </a:p>
        </p:txBody>
      </p:sp>
      <p:sp>
        <p:nvSpPr>
          <p:cNvPr id="177" name="Shape 177"/>
          <p:cNvSpPr txBox="1"/>
          <p:nvPr/>
        </p:nvSpPr>
        <p:spPr>
          <a:xfrm>
            <a:off x="855500" y="2599926"/>
            <a:ext cx="6083400" cy="709799"/>
          </a:xfrm>
          <a:prstGeom prst="rect">
            <a:avLst/>
          </a:prstGeom>
          <a:noFill/>
          <a:ln>
            <a:noFill/>
          </a:ln>
        </p:spPr>
        <p:txBody>
          <a:bodyPr lIns="91425" tIns="91425" rIns="91425" bIns="91425" anchor="t" anchorCtr="0">
            <a:noAutofit/>
          </a:bodyPr>
          <a:lstStyle/>
          <a:p>
            <a:endParaRPr/>
          </a:p>
        </p:txBody>
      </p:sp>
    </p:spTree>
    <p:extLst>
      <p:ext uri="{BB962C8B-B14F-4D97-AF65-F5344CB8AC3E}">
        <p14:creationId xmlns:p14="http://schemas.microsoft.com/office/powerpoint/2010/main" val="2490812762"/>
      </p:ext>
    </p:extLst>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228600" y="22860"/>
            <a:ext cx="7315499" cy="1013999"/>
          </a:xfrm>
          <a:prstGeom prst="rect">
            <a:avLst/>
          </a:prstGeom>
        </p:spPr>
        <p:txBody>
          <a:bodyPr vert="horz" wrap="square" lIns="91425" tIns="91425" rIns="91425" bIns="91425" numCol="1" anchor="b" anchorCtr="0" compatLnSpc="1">
            <a:prstTxWarp prst="textNoShape">
              <a:avLst/>
            </a:prstTxWarp>
            <a:noAutofit/>
          </a:bodyPr>
          <a:lstStyle/>
          <a:p>
            <a:pPr>
              <a:buClr>
                <a:schemeClr val="dk1"/>
              </a:buClr>
              <a:buSzPct val="25000"/>
            </a:pPr>
            <a:r>
              <a:rPr lang="en" dirty="0"/>
              <a:t>References</a:t>
            </a:r>
          </a:p>
        </p:txBody>
      </p:sp>
      <p:sp>
        <p:nvSpPr>
          <p:cNvPr id="191" name="Shape 191"/>
          <p:cNvSpPr txBox="1">
            <a:spLocks noGrp="1"/>
          </p:cNvSpPr>
          <p:nvPr>
            <p:ph type="body" idx="1"/>
          </p:nvPr>
        </p:nvSpPr>
        <p:spPr>
          <a:xfrm>
            <a:off x="228600" y="1371600"/>
            <a:ext cx="8229600" cy="3630300"/>
          </a:xfrm>
          <a:prstGeom prst="rect">
            <a:avLst/>
          </a:prstGeom>
        </p:spPr>
        <p:txBody>
          <a:bodyPr vert="horz" wrap="square" lIns="91425" tIns="91425" rIns="91425" bIns="91425" numCol="1" anchor="t" anchorCtr="0" compatLnSpc="1">
            <a:prstTxWarp prst="textNoShape">
              <a:avLst/>
            </a:prstTxWarp>
            <a:noAutofit/>
          </a:bodyPr>
          <a:lstStyle/>
          <a:p>
            <a:r>
              <a:rPr lang="en-US" sz="1200" dirty="0" smtClean="0"/>
              <a:t>Associated Press. (2015). Maryland university to eliminate textbooks. </a:t>
            </a:r>
            <a:r>
              <a:rPr lang="en-US" sz="1200" dirty="0"/>
              <a:t>Retrieved from </a:t>
            </a:r>
            <a:r>
              <a:rPr lang="en-US" sz="1200" dirty="0">
                <a:hlinkClick r:id="rId3"/>
              </a:rPr>
              <a:t>http://college.usatoday.com/2015/08/27/maryland-university-to-eliminate-textbooks</a:t>
            </a:r>
            <a:r>
              <a:rPr lang="en-US" sz="1200" dirty="0" smtClean="0">
                <a:hlinkClick r:id="rId3"/>
              </a:rPr>
              <a:t>/</a:t>
            </a:r>
            <a:r>
              <a:rPr lang="en-US" sz="1200" dirty="0" smtClean="0"/>
              <a:t>. </a:t>
            </a:r>
          </a:p>
          <a:p>
            <a:endParaRPr lang="en-US" sz="1200" dirty="0"/>
          </a:p>
          <a:p>
            <a:r>
              <a:rPr lang="en-US" sz="1200" dirty="0" smtClean="0"/>
              <a:t>Cavanaugh, S. (2015). Open education resources get an adviser at U.S. Ed. Department. Retrieved </a:t>
            </a:r>
            <a:r>
              <a:rPr lang="en-US" sz="1200" dirty="0"/>
              <a:t>from </a:t>
            </a:r>
            <a:r>
              <a:rPr lang="en-US" sz="1200" dirty="0">
                <a:hlinkClick r:id="rId4"/>
              </a:rPr>
              <a:t>http://blogs.edweek.org/edweek/DigitalEducation/2015/09/</a:t>
            </a:r>
            <a:r>
              <a:rPr lang="en-US" sz="1200" dirty="0" smtClean="0">
                <a:hlinkClick r:id="rId4"/>
              </a:rPr>
              <a:t>open_education_resources_get_a.html</a:t>
            </a:r>
            <a:r>
              <a:rPr lang="en-US" sz="1200" dirty="0" smtClean="0"/>
              <a:t>. </a:t>
            </a:r>
          </a:p>
          <a:p>
            <a:endParaRPr lang="en-US" sz="1200" dirty="0" smtClean="0"/>
          </a:p>
          <a:p>
            <a:r>
              <a:rPr lang="en-US" sz="1200" dirty="0" err="1" smtClean="0"/>
              <a:t>CollegeBoard</a:t>
            </a:r>
            <a:r>
              <a:rPr lang="en-US" sz="1200" dirty="0" smtClean="0"/>
              <a:t>. </a:t>
            </a:r>
            <a:r>
              <a:rPr lang="en-US" sz="1200" dirty="0"/>
              <a:t>(2015). Average </a:t>
            </a:r>
            <a:r>
              <a:rPr lang="en-US" sz="1200" dirty="0" smtClean="0"/>
              <a:t>estimated undergraduate budgets</a:t>
            </a:r>
            <a:r>
              <a:rPr lang="en-US" sz="1200" dirty="0"/>
              <a:t>, 2014-</a:t>
            </a:r>
            <a:r>
              <a:rPr lang="en-US" sz="1200" dirty="0" smtClean="0"/>
              <a:t>15. </a:t>
            </a:r>
            <a:r>
              <a:rPr lang="en-US" sz="1200" dirty="0"/>
              <a:t>Retrieved from </a:t>
            </a:r>
            <a:r>
              <a:rPr lang="en-US" sz="1200" dirty="0">
                <a:hlinkClick r:id="rId5"/>
              </a:rPr>
              <a:t>http://trends.collegeboard.org/college-pricing/figures-tables/average-estimated-undergraduate-budgets-2014-</a:t>
            </a:r>
            <a:r>
              <a:rPr lang="en-US" sz="1200" dirty="0" smtClean="0">
                <a:hlinkClick r:id="rId5"/>
              </a:rPr>
              <a:t>15</a:t>
            </a:r>
            <a:r>
              <a:rPr lang="en-US" sz="1200" dirty="0" smtClean="0"/>
              <a:t>. </a:t>
            </a:r>
          </a:p>
          <a:p>
            <a:endParaRPr lang="en-US" sz="1200" dirty="0"/>
          </a:p>
          <a:p>
            <a:r>
              <a:rPr lang="en-US" sz="1200" dirty="0" smtClean="0"/>
              <a:t>Ortiz, E. (2015). New bill in Congress would help make college textbooks free online. </a:t>
            </a:r>
            <a:r>
              <a:rPr lang="en-US" sz="1200" dirty="0"/>
              <a:t>Retrieved from </a:t>
            </a:r>
            <a:r>
              <a:rPr lang="en-US" sz="1200" dirty="0">
                <a:hlinkClick r:id="rId6"/>
              </a:rPr>
              <a:t>http://www.nbcnews.com/feature/freshman-year/new-bill-congress-would-help-make-college-textbooks-free-online-</a:t>
            </a:r>
            <a:r>
              <a:rPr lang="en-US" sz="1200" dirty="0" smtClean="0">
                <a:hlinkClick r:id="rId6"/>
              </a:rPr>
              <a:t>n443931</a:t>
            </a:r>
            <a:r>
              <a:rPr lang="en-US" sz="1200" dirty="0" smtClean="0"/>
              <a:t>. </a:t>
            </a:r>
          </a:p>
          <a:p>
            <a:endParaRPr lang="en-US" sz="1200" dirty="0"/>
          </a:p>
          <a:p>
            <a:r>
              <a:rPr lang="en-US" sz="1200" dirty="0" err="1" smtClean="0"/>
              <a:t>Popken</a:t>
            </a:r>
            <a:r>
              <a:rPr lang="en-US" sz="1200" dirty="0" smtClean="0"/>
              <a:t>, B. (2015). College textbook prices have risen 1,041 percent since 1977. Retrieved </a:t>
            </a:r>
            <a:r>
              <a:rPr lang="en-US" sz="1200" dirty="0"/>
              <a:t>from </a:t>
            </a:r>
            <a:r>
              <a:rPr lang="en-US" sz="1200" dirty="0">
                <a:hlinkClick r:id="rId7"/>
              </a:rPr>
              <a:t>http://www.nbcnews.com/feature/freshman-year/college-textbook-prices-have-risen-812-percent-1978-</a:t>
            </a:r>
            <a:r>
              <a:rPr lang="en-US" sz="1200" dirty="0" smtClean="0">
                <a:hlinkClick r:id="rId7"/>
              </a:rPr>
              <a:t>n399926</a:t>
            </a:r>
            <a:r>
              <a:rPr lang="en-US" sz="1200" dirty="0" smtClean="0"/>
              <a:t>. </a:t>
            </a:r>
          </a:p>
          <a:p>
            <a:endParaRPr lang="en-US" sz="1200" dirty="0"/>
          </a:p>
          <a:p>
            <a:r>
              <a:rPr lang="en-US" sz="1200" dirty="0" smtClean="0"/>
              <a:t>Snyder, S. (2015). At Penn State, robots begin writing the textbooks. </a:t>
            </a:r>
            <a:r>
              <a:rPr lang="en-US" sz="1200" dirty="0"/>
              <a:t>Retrieved from </a:t>
            </a:r>
            <a:r>
              <a:rPr lang="en-US" sz="1200" dirty="0">
                <a:hlinkClick r:id="rId8"/>
              </a:rPr>
              <a:t>http://www.philly.com/philly/blogs/campus_inq/The-advent-of-the-bionic-textbook-.</a:t>
            </a:r>
            <a:r>
              <a:rPr lang="en-US" sz="1200" dirty="0" smtClean="0">
                <a:hlinkClick r:id="rId8"/>
              </a:rPr>
              <a:t>html</a:t>
            </a:r>
            <a:r>
              <a:rPr lang="en-US" sz="1200" dirty="0" smtClean="0"/>
              <a:t>. </a:t>
            </a:r>
          </a:p>
          <a:p>
            <a:endParaRPr lang="en-US" sz="1200" dirty="0"/>
          </a:p>
          <a:p>
            <a:r>
              <a:rPr lang="en" sz="1200" dirty="0" smtClean="0"/>
              <a:t>UNESCO. </a:t>
            </a:r>
            <a:r>
              <a:rPr lang="en" sz="1200" dirty="0"/>
              <a:t>What are open educational resources (OERs)? Retrieved from </a:t>
            </a:r>
            <a:r>
              <a:rPr lang="en" sz="1200" dirty="0">
                <a:hlinkClick r:id="rId9"/>
              </a:rPr>
              <a:t>http://</a:t>
            </a:r>
            <a:r>
              <a:rPr lang="en" sz="1200" dirty="0" smtClean="0">
                <a:hlinkClick r:id="rId9"/>
              </a:rPr>
              <a:t>www.unesco.org/new/en/communication-and-information/access-to-knowledge/open-educational-resources/what-are-open-educational-resources-oers</a:t>
            </a:r>
            <a:r>
              <a:rPr lang="en-US" sz="1200" dirty="0" smtClean="0"/>
              <a:t>. </a:t>
            </a:r>
          </a:p>
          <a:p>
            <a:endParaRPr lang="en-US" sz="1200" dirty="0"/>
          </a:p>
          <a:p>
            <a:r>
              <a:rPr lang="en-US" sz="1200" dirty="0" smtClean="0"/>
              <a:t>Young, J.R. </a:t>
            </a:r>
            <a:r>
              <a:rPr lang="en-US" sz="1200" dirty="0"/>
              <a:t>(2015). In </a:t>
            </a:r>
            <a:r>
              <a:rPr lang="en-US" sz="1200" dirty="0" smtClean="0"/>
              <a:t>students’ minds</a:t>
            </a:r>
            <a:r>
              <a:rPr lang="en-US" sz="1200" dirty="0"/>
              <a:t>, </a:t>
            </a:r>
            <a:r>
              <a:rPr lang="en-US" sz="1200" dirty="0" smtClean="0"/>
              <a:t>textbooks are increasingly optional purchases. </a:t>
            </a:r>
            <a:r>
              <a:rPr lang="en-US" sz="1200" dirty="0"/>
              <a:t>Retrieved from </a:t>
            </a:r>
            <a:r>
              <a:rPr lang="en-US" sz="1200" dirty="0">
                <a:hlinkClick r:id="rId10"/>
              </a:rPr>
              <a:t>http://chronicle.com/article/For-Students-Textbooks-Become/231455</a:t>
            </a:r>
            <a:r>
              <a:rPr lang="en-US" sz="1200" dirty="0" smtClean="0">
                <a:hlinkClick r:id="rId10"/>
              </a:rPr>
              <a:t>/</a:t>
            </a:r>
            <a:r>
              <a:rPr lang="en-US" sz="1200" dirty="0" smtClean="0"/>
              <a:t>. </a:t>
            </a:r>
            <a:endParaRPr lang="en" sz="1200" dirty="0"/>
          </a:p>
          <a:p>
            <a:endParaRPr sz="1200" dirty="0"/>
          </a:p>
        </p:txBody>
      </p:sp>
    </p:spTree>
    <p:extLst>
      <p:ext uri="{BB962C8B-B14F-4D97-AF65-F5344CB8AC3E}">
        <p14:creationId xmlns:p14="http://schemas.microsoft.com/office/powerpoint/2010/main" val="1686799482"/>
      </p:ext>
    </p:extLst>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Questions?</a:t>
            </a:r>
            <a:endParaRPr lang="en-US" dirty="0"/>
          </a:p>
        </p:txBody>
      </p:sp>
      <p:sp>
        <p:nvSpPr>
          <p:cNvPr id="7" name="Subtitle 6"/>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225803031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prstGeom prst="rect">
            <a:avLst/>
          </a:prstGeom>
        </p:spPr>
        <p:txBody>
          <a:bodyPr vert="horz" wrap="square" lIns="91425" tIns="91425" rIns="91425" bIns="91425" numCol="1" anchor="b" anchorCtr="0" compatLnSpc="1">
            <a:prstTxWarp prst="textNoShape">
              <a:avLst/>
            </a:prstTxWarp>
            <a:noAutofit/>
          </a:bodyPr>
          <a:lstStyle/>
          <a:p>
            <a:r>
              <a:rPr lang="en-US" sz="3600" dirty="0" smtClean="0"/>
              <a:t>Did You Know?</a:t>
            </a:r>
            <a:endParaRPr lang="en"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1393930"/>
              </p:ext>
            </p:extLst>
          </p:nvPr>
        </p:nvGraphicFramePr>
        <p:xfrm>
          <a:off x="304799" y="1371600"/>
          <a:ext cx="85344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96020444"/>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228600" y="22860"/>
            <a:ext cx="7315499" cy="1013999"/>
          </a:xfrm>
          <a:prstGeom prst="rect">
            <a:avLst/>
          </a:prstGeom>
        </p:spPr>
        <p:txBody>
          <a:bodyPr vert="horz" wrap="square" lIns="91425" tIns="91425" rIns="91425" bIns="91425" numCol="1" anchor="b" anchorCtr="0" compatLnSpc="1">
            <a:prstTxWarp prst="textNoShape">
              <a:avLst/>
            </a:prstTxWarp>
            <a:noAutofit/>
          </a:bodyPr>
          <a:lstStyle/>
          <a:p>
            <a:r>
              <a:rPr lang="en" dirty="0"/>
              <a:t>OER in the News</a:t>
            </a:r>
          </a:p>
        </p:txBody>
      </p:sp>
      <p:pic>
        <p:nvPicPr>
          <p:cNvPr id="4" name="Picture 3" descr="Screen Shot 2015-10-21 at 10.13.2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504" y="1272670"/>
            <a:ext cx="7467600" cy="1106311"/>
          </a:xfrm>
          <a:prstGeom prst="rect">
            <a:avLst/>
          </a:prstGeom>
        </p:spPr>
      </p:pic>
      <p:pic>
        <p:nvPicPr>
          <p:cNvPr id="6" name="Picture 5" descr="Screen Shot 2015-10-21 at 10.11.35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2504" y="3853005"/>
            <a:ext cx="6477000" cy="1286119"/>
          </a:xfrm>
          <a:prstGeom prst="rect">
            <a:avLst/>
          </a:prstGeom>
        </p:spPr>
      </p:pic>
      <p:pic>
        <p:nvPicPr>
          <p:cNvPr id="7" name="Picture 6" descr="Screen Shot 2015-10-21 at 10.12.59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57350" y="2375933"/>
            <a:ext cx="7086600" cy="1611530"/>
          </a:xfrm>
          <a:prstGeom prst="rect">
            <a:avLst/>
          </a:prstGeom>
        </p:spPr>
      </p:pic>
      <p:pic>
        <p:nvPicPr>
          <p:cNvPr id="2" name="Picture 1"/>
          <p:cNvPicPr>
            <a:picLocks noChangeAspect="1"/>
          </p:cNvPicPr>
          <p:nvPr/>
        </p:nvPicPr>
        <p:blipFill>
          <a:blip r:embed="rId6"/>
          <a:stretch>
            <a:fillRect/>
          </a:stretch>
        </p:blipFill>
        <p:spPr>
          <a:xfrm>
            <a:off x="2514600" y="5139124"/>
            <a:ext cx="6229350" cy="1333500"/>
          </a:xfrm>
          <a:prstGeom prst="rect">
            <a:avLst/>
          </a:prstGeom>
        </p:spPr>
      </p:pic>
    </p:spTree>
    <p:extLst>
      <p:ext uri="{BB962C8B-B14F-4D97-AF65-F5344CB8AC3E}">
        <p14:creationId xmlns:p14="http://schemas.microsoft.com/office/powerpoint/2010/main" val="27299923"/>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8" name="Rectangle 7"/>
          <p:cNvSpPr/>
          <p:nvPr/>
        </p:nvSpPr>
        <p:spPr>
          <a:xfrm>
            <a:off x="298704" y="1871280"/>
            <a:ext cx="8540496" cy="376752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57" name="Shape 157"/>
          <p:cNvSpPr txBox="1">
            <a:spLocks noGrp="1"/>
          </p:cNvSpPr>
          <p:nvPr>
            <p:ph type="title"/>
          </p:nvPr>
        </p:nvSpPr>
        <p:spPr>
          <a:xfrm>
            <a:off x="304800" y="0"/>
            <a:ext cx="7779300" cy="1013999"/>
          </a:xfrm>
          <a:prstGeom prst="rect">
            <a:avLst/>
          </a:prstGeom>
        </p:spPr>
        <p:txBody>
          <a:bodyPr vert="horz" wrap="square" lIns="91425" tIns="91425" rIns="91425" bIns="91425" numCol="1" anchor="b" anchorCtr="0" compatLnSpc="1">
            <a:prstTxWarp prst="textNoShape">
              <a:avLst/>
            </a:prstTxWarp>
            <a:noAutofit/>
          </a:bodyPr>
          <a:lstStyle/>
          <a:p>
            <a:r>
              <a:rPr lang="en" dirty="0"/>
              <a:t>Universities &amp; OER</a:t>
            </a:r>
          </a:p>
        </p:txBody>
      </p:sp>
      <p:sp>
        <p:nvSpPr>
          <p:cNvPr id="158" name="Shape 158"/>
          <p:cNvSpPr txBox="1">
            <a:spLocks noGrp="1"/>
          </p:cNvSpPr>
          <p:nvPr>
            <p:ph type="body" idx="1"/>
          </p:nvPr>
        </p:nvSpPr>
        <p:spPr>
          <a:xfrm>
            <a:off x="304800" y="1219200"/>
            <a:ext cx="8229600" cy="3630300"/>
          </a:xfrm>
          <a:prstGeom prst="rect">
            <a:avLst/>
          </a:prstGeom>
        </p:spPr>
        <p:txBody>
          <a:bodyPr vert="horz" wrap="square" lIns="91425" tIns="91425" rIns="91425" bIns="91425" numCol="1" anchor="t" anchorCtr="0" compatLnSpc="1">
            <a:prstTxWarp prst="textNoShape">
              <a:avLst/>
            </a:prstTxWarp>
            <a:noAutofit/>
          </a:bodyPr>
          <a:lstStyle/>
          <a:p>
            <a:r>
              <a:rPr lang="en" sz="1100" dirty="0">
                <a:solidFill>
                  <a:schemeClr val="dk1"/>
                </a:solidFill>
              </a:rPr>
              <a:t> </a:t>
            </a:r>
          </a:p>
          <a:p>
            <a:endParaRPr dirty="0"/>
          </a:p>
          <a:p>
            <a:endParaRPr dirty="0"/>
          </a:p>
        </p:txBody>
      </p:sp>
      <p:pic>
        <p:nvPicPr>
          <p:cNvPr id="2" name="Picture 1"/>
          <p:cNvPicPr>
            <a:picLocks noChangeAspect="1"/>
          </p:cNvPicPr>
          <p:nvPr/>
        </p:nvPicPr>
        <p:blipFill>
          <a:blip r:embed="rId3"/>
          <a:stretch>
            <a:fillRect/>
          </a:stretch>
        </p:blipFill>
        <p:spPr>
          <a:xfrm>
            <a:off x="445265" y="3341855"/>
            <a:ext cx="3059935" cy="1676400"/>
          </a:xfrm>
          <a:prstGeom prst="rect">
            <a:avLst/>
          </a:prstGeom>
          <a:ln>
            <a:noFill/>
          </a:ln>
        </p:spPr>
      </p:pic>
      <p:pic>
        <p:nvPicPr>
          <p:cNvPr id="3" name="Picture 2"/>
          <p:cNvPicPr>
            <a:picLocks noChangeAspect="1"/>
          </p:cNvPicPr>
          <p:nvPr/>
        </p:nvPicPr>
        <p:blipFill>
          <a:blip r:embed="rId4"/>
          <a:stretch>
            <a:fillRect/>
          </a:stretch>
        </p:blipFill>
        <p:spPr>
          <a:xfrm>
            <a:off x="381000" y="1871280"/>
            <a:ext cx="3733800" cy="1470575"/>
          </a:xfrm>
          <a:prstGeom prst="rect">
            <a:avLst/>
          </a:prstGeom>
          <a:ln>
            <a:noFill/>
          </a:ln>
        </p:spPr>
      </p:pic>
      <p:pic>
        <p:nvPicPr>
          <p:cNvPr id="4" name="Picture 3"/>
          <p:cNvPicPr>
            <a:picLocks noChangeAspect="1"/>
          </p:cNvPicPr>
          <p:nvPr/>
        </p:nvPicPr>
        <p:blipFill>
          <a:blip r:embed="rId5"/>
          <a:stretch>
            <a:fillRect/>
          </a:stretch>
        </p:blipFill>
        <p:spPr>
          <a:xfrm>
            <a:off x="3657600" y="3286422"/>
            <a:ext cx="2286000" cy="1179635"/>
          </a:xfrm>
          <a:prstGeom prst="rect">
            <a:avLst/>
          </a:prstGeom>
          <a:ln>
            <a:noFill/>
          </a:ln>
        </p:spPr>
      </p:pic>
      <p:pic>
        <p:nvPicPr>
          <p:cNvPr id="5" name="Picture 4"/>
          <p:cNvPicPr>
            <a:picLocks noChangeAspect="1"/>
          </p:cNvPicPr>
          <p:nvPr/>
        </p:nvPicPr>
        <p:blipFill rotWithShape="1">
          <a:blip r:embed="rId6"/>
          <a:srcRect r="5840"/>
          <a:stretch/>
        </p:blipFill>
        <p:spPr>
          <a:xfrm>
            <a:off x="4023042" y="1871280"/>
            <a:ext cx="4663758" cy="1415142"/>
          </a:xfrm>
          <a:prstGeom prst="rect">
            <a:avLst/>
          </a:prstGeom>
          <a:ln>
            <a:noFill/>
          </a:ln>
        </p:spPr>
      </p:pic>
      <p:pic>
        <p:nvPicPr>
          <p:cNvPr id="6" name="Picture 5"/>
          <p:cNvPicPr>
            <a:picLocks noChangeAspect="1"/>
          </p:cNvPicPr>
          <p:nvPr/>
        </p:nvPicPr>
        <p:blipFill>
          <a:blip r:embed="rId7"/>
          <a:stretch>
            <a:fillRect/>
          </a:stretch>
        </p:blipFill>
        <p:spPr>
          <a:xfrm>
            <a:off x="6248401" y="3286422"/>
            <a:ext cx="2209799" cy="2199978"/>
          </a:xfrm>
          <a:prstGeom prst="rect">
            <a:avLst/>
          </a:prstGeom>
          <a:ln>
            <a:noFill/>
          </a:ln>
        </p:spPr>
      </p:pic>
    </p:spTree>
    <p:extLst>
      <p:ext uri="{BB962C8B-B14F-4D97-AF65-F5344CB8AC3E}">
        <p14:creationId xmlns:p14="http://schemas.microsoft.com/office/powerpoint/2010/main" val="3456874868"/>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152400" y="30480"/>
            <a:ext cx="8305800" cy="1013999"/>
          </a:xfrm>
          <a:prstGeom prst="rect">
            <a:avLst/>
          </a:prstGeom>
        </p:spPr>
        <p:txBody>
          <a:bodyPr vert="horz" wrap="square" lIns="91425" tIns="91425" rIns="91425" bIns="91425" numCol="1" anchor="b" anchorCtr="0" compatLnSpc="1">
            <a:prstTxWarp prst="textNoShape">
              <a:avLst/>
            </a:prstTxWarp>
            <a:noAutofit/>
          </a:bodyPr>
          <a:lstStyle/>
          <a:p>
            <a:r>
              <a:rPr lang="en" dirty="0"/>
              <a:t>Penn State OER Task Force</a:t>
            </a:r>
          </a:p>
        </p:txBody>
      </p:sp>
      <p:sp>
        <p:nvSpPr>
          <p:cNvPr id="116" name="Shape 116"/>
          <p:cNvSpPr txBox="1">
            <a:spLocks noGrp="1"/>
          </p:cNvSpPr>
          <p:nvPr>
            <p:ph type="body" idx="1"/>
          </p:nvPr>
        </p:nvSpPr>
        <p:spPr>
          <a:xfrm>
            <a:off x="264600" y="1447800"/>
            <a:ext cx="8879400" cy="3630300"/>
          </a:xfrm>
          <a:prstGeom prst="rect">
            <a:avLst/>
          </a:prstGeom>
        </p:spPr>
        <p:txBody>
          <a:bodyPr vert="horz" wrap="square" lIns="91425" tIns="91425" rIns="91425" bIns="91425" numCol="1" anchor="t" anchorCtr="0" compatLnSpc="1">
            <a:prstTxWarp prst="textNoShape">
              <a:avLst/>
            </a:prstTxWarp>
            <a:noAutofit/>
          </a:bodyPr>
          <a:lstStyle/>
          <a:p>
            <a:r>
              <a:rPr lang="en" b="1" dirty="0"/>
              <a:t>Charge:</a:t>
            </a:r>
          </a:p>
          <a:p>
            <a:pPr marL="457200"/>
            <a:r>
              <a:rPr lang="en" sz="1600" dirty="0"/>
              <a:t>“</a:t>
            </a:r>
            <a:r>
              <a:rPr lang="en" sz="1600" b="1" dirty="0"/>
              <a:t>Develop approaches for systematically implementing open educational resources</a:t>
            </a:r>
            <a:r>
              <a:rPr lang="en" sz="1600" dirty="0"/>
              <a:t> </a:t>
            </a:r>
          </a:p>
          <a:p>
            <a:pPr marL="457200"/>
            <a:r>
              <a:rPr lang="en" sz="1600" dirty="0"/>
              <a:t>to support Penn State teaching and learning and contribute to President Eric Barron's agenda for </a:t>
            </a:r>
            <a:r>
              <a:rPr lang="en" sz="1600" b="1" dirty="0"/>
              <a:t>student access and affordability</a:t>
            </a:r>
            <a:r>
              <a:rPr lang="en" sz="1600" dirty="0"/>
              <a:t>” (Dr. Jones, Penn State Provost)</a:t>
            </a:r>
          </a:p>
          <a:p>
            <a:endParaRPr dirty="0"/>
          </a:p>
          <a:p>
            <a:pPr>
              <a:buClr>
                <a:schemeClr val="dk1"/>
              </a:buClr>
              <a:buSzPct val="61111"/>
            </a:pPr>
            <a:r>
              <a:rPr lang="en" b="1" dirty="0"/>
              <a:t>Deliverables:</a:t>
            </a:r>
          </a:p>
          <a:p>
            <a:pPr marL="800100" indent="-342900">
              <a:buClr>
                <a:schemeClr val="dk1"/>
              </a:buClr>
              <a:buSzPct val="68750"/>
              <a:buFont typeface="+mj-lt"/>
              <a:buAutoNum type="arabicPeriod"/>
            </a:pPr>
            <a:r>
              <a:rPr lang="en" sz="1600" dirty="0" smtClean="0"/>
              <a:t>Develop </a:t>
            </a:r>
            <a:r>
              <a:rPr lang="en" sz="1600" dirty="0"/>
              <a:t>an initial pilot program in 3-4 colleges/campuses demonstrating </a:t>
            </a:r>
            <a:r>
              <a:rPr lang="en" sz="1600" dirty="0" smtClean="0"/>
              <a:t>proof</a:t>
            </a:r>
            <a:r>
              <a:rPr lang="en-US" sz="1600" dirty="0" smtClean="0"/>
              <a:t> </a:t>
            </a:r>
            <a:r>
              <a:rPr lang="en" sz="1600" dirty="0" smtClean="0"/>
              <a:t>of </a:t>
            </a:r>
            <a:r>
              <a:rPr lang="en" sz="1600" dirty="0"/>
              <a:t>concept for implementation of OER resources in selected </a:t>
            </a:r>
            <a:r>
              <a:rPr lang="en" sz="1600" dirty="0" smtClean="0"/>
              <a:t>courses</a:t>
            </a:r>
            <a:r>
              <a:rPr lang="en-US" sz="1600" dirty="0" smtClean="0"/>
              <a:t>.</a:t>
            </a:r>
            <a:endParaRPr lang="en" sz="1600" dirty="0"/>
          </a:p>
          <a:p>
            <a:pPr marL="800100" indent="-342900">
              <a:buClr>
                <a:schemeClr val="dk1"/>
              </a:buClr>
              <a:buSzPct val="68750"/>
              <a:buFont typeface="+mj-lt"/>
              <a:buAutoNum type="arabicPeriod"/>
            </a:pPr>
            <a:r>
              <a:rPr lang="en" sz="1600" dirty="0" smtClean="0"/>
              <a:t>Develop </a:t>
            </a:r>
            <a:r>
              <a:rPr lang="en" sz="1600" dirty="0"/>
              <a:t>an overall plan for broader implementation of OER across the </a:t>
            </a:r>
            <a:r>
              <a:rPr lang="en" sz="1600" dirty="0" smtClean="0"/>
              <a:t>curriculum</a:t>
            </a:r>
            <a:r>
              <a:rPr lang="en-US" sz="1600" dirty="0" smtClean="0"/>
              <a:t> </a:t>
            </a:r>
            <a:r>
              <a:rPr lang="en" sz="1600" dirty="0" smtClean="0"/>
              <a:t>ncluding </a:t>
            </a:r>
            <a:r>
              <a:rPr lang="en" sz="1600" dirty="0"/>
              <a:t>more effective use of existing resources available for this </a:t>
            </a:r>
            <a:r>
              <a:rPr lang="en" sz="1600" dirty="0" smtClean="0"/>
              <a:t>purpose</a:t>
            </a:r>
            <a:r>
              <a:rPr lang="en-US" sz="1600" dirty="0" smtClean="0"/>
              <a:t>.</a:t>
            </a:r>
          </a:p>
          <a:p>
            <a:pPr marL="800100" indent="-342900">
              <a:buClr>
                <a:schemeClr val="dk1"/>
              </a:buClr>
              <a:buSzPct val="68750"/>
              <a:buFont typeface="+mj-lt"/>
              <a:buAutoNum type="arabicPeriod"/>
            </a:pPr>
            <a:r>
              <a:rPr lang="en" sz="1600" dirty="0" smtClean="0"/>
              <a:t>Coordinate </a:t>
            </a:r>
            <a:r>
              <a:rPr lang="en" sz="1600" dirty="0"/>
              <a:t>Penn State's participation in the Open Textbook Initiative led by the </a:t>
            </a:r>
          </a:p>
          <a:p>
            <a:pPr marL="800100" indent="-342900">
              <a:buFont typeface="+mj-lt"/>
              <a:buAutoNum type="arabicPeriod"/>
            </a:pPr>
            <a:r>
              <a:rPr lang="en" sz="1600" dirty="0"/>
              <a:t>University of Minnesota.</a:t>
            </a:r>
          </a:p>
          <a:p>
            <a:endParaRPr dirty="0"/>
          </a:p>
          <a:p>
            <a:endParaRPr dirty="0"/>
          </a:p>
        </p:txBody>
      </p:sp>
    </p:spTree>
    <p:extLst>
      <p:ext uri="{BB962C8B-B14F-4D97-AF65-F5344CB8AC3E}">
        <p14:creationId xmlns:p14="http://schemas.microsoft.com/office/powerpoint/2010/main" val="777466563"/>
      </p:ext>
    </p:extLst>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228600" y="0"/>
            <a:ext cx="7315499" cy="1013999"/>
          </a:xfrm>
          <a:prstGeom prst="rect">
            <a:avLst/>
          </a:prstGeom>
        </p:spPr>
        <p:txBody>
          <a:bodyPr vert="horz" wrap="square" lIns="91425" tIns="91425" rIns="91425" bIns="91425" numCol="1" anchor="b" anchorCtr="0" compatLnSpc="1">
            <a:prstTxWarp prst="textNoShape">
              <a:avLst/>
            </a:prstTxWarp>
            <a:noAutofit/>
          </a:bodyPr>
          <a:lstStyle/>
          <a:p>
            <a:r>
              <a:rPr lang="en" dirty="0" smtClean="0"/>
              <a:t>OER</a:t>
            </a:r>
            <a:r>
              <a:rPr lang="en-US" dirty="0" smtClean="0"/>
              <a:t> @ Penn State</a:t>
            </a:r>
            <a:endParaRPr lang="en" dirty="0"/>
          </a:p>
        </p:txBody>
      </p:sp>
      <p:sp>
        <p:nvSpPr>
          <p:cNvPr id="122" name="Shape 122"/>
          <p:cNvSpPr txBox="1">
            <a:spLocks noGrp="1"/>
          </p:cNvSpPr>
          <p:nvPr>
            <p:ph type="body" idx="1"/>
          </p:nvPr>
        </p:nvSpPr>
        <p:spPr>
          <a:xfrm>
            <a:off x="266700" y="1295400"/>
            <a:ext cx="8229600" cy="3630300"/>
          </a:xfrm>
          <a:prstGeom prst="rect">
            <a:avLst/>
          </a:prstGeom>
        </p:spPr>
        <p:txBody>
          <a:bodyPr vert="horz" wrap="square" lIns="91425" tIns="91425" rIns="91425" bIns="91425" numCol="1" anchor="t" anchorCtr="0" compatLnSpc="1">
            <a:prstTxWarp prst="textNoShape">
              <a:avLst/>
            </a:prstTxWarp>
            <a:noAutofit/>
          </a:bodyPr>
          <a:lstStyle/>
          <a:p>
            <a:pPr>
              <a:lnSpc>
                <a:spcPct val="136363"/>
              </a:lnSpc>
              <a:buClr>
                <a:schemeClr val="dk1"/>
              </a:buClr>
              <a:buSzPct val="64705"/>
            </a:pPr>
            <a:r>
              <a:rPr lang="en" sz="2000" b="1" dirty="0"/>
              <a:t>The UNESCO definition:</a:t>
            </a:r>
          </a:p>
          <a:p>
            <a:pPr marL="457200"/>
            <a:r>
              <a:rPr lang="en" sz="1800" dirty="0"/>
              <a:t>"Open Educational Resources (OERs) are any type of educational materials that are in the public domain or introduced with an open license. The nature of these open materials means that anyone can legally and freely copy, use, adapt and re-share them” (UNESCO)</a:t>
            </a:r>
          </a:p>
          <a:p>
            <a:pPr marL="457200"/>
            <a:endParaRPr sz="1600" dirty="0"/>
          </a:p>
          <a:p>
            <a:pPr>
              <a:lnSpc>
                <a:spcPct val="136363"/>
              </a:lnSpc>
              <a:buClr>
                <a:schemeClr val="dk1"/>
              </a:buClr>
              <a:buSzPct val="64705"/>
            </a:pPr>
            <a:r>
              <a:rPr lang="en" sz="2000" b="1" dirty="0"/>
              <a:t>Penn State University Working definition:</a:t>
            </a:r>
          </a:p>
          <a:p>
            <a:pPr marL="457200">
              <a:buClr>
                <a:schemeClr val="dk1"/>
              </a:buClr>
              <a:buSzPct val="68750"/>
            </a:pPr>
            <a:r>
              <a:rPr lang="en" sz="1800" dirty="0"/>
              <a:t>"Penn State University - Open Educational Resources (PSU-OERs) are any type of educational materials that are available to the university community with little to no cost. It may also be the case with PSU-OERs</a:t>
            </a:r>
            <a:r>
              <a:rPr lang="en" sz="1800" dirty="0">
                <a:solidFill>
                  <a:srgbClr val="000000"/>
                </a:solidFill>
              </a:rPr>
              <a:t> </a:t>
            </a:r>
            <a:r>
              <a:rPr lang="en" sz="1800" dirty="0"/>
              <a:t>that the nature of these open materials means that students, faculty, &amp; staff can legally and freely copy, use, adapt and re-share them within the university community."</a:t>
            </a:r>
          </a:p>
          <a:p>
            <a:endParaRPr dirty="0"/>
          </a:p>
        </p:txBody>
      </p:sp>
    </p:spTree>
    <p:extLst>
      <p:ext uri="{BB962C8B-B14F-4D97-AF65-F5344CB8AC3E}">
        <p14:creationId xmlns:p14="http://schemas.microsoft.com/office/powerpoint/2010/main" val="3547569860"/>
      </p:ext>
    </p:extLst>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228600" y="0"/>
            <a:ext cx="7315499" cy="1013999"/>
          </a:xfrm>
          <a:prstGeom prst="rect">
            <a:avLst/>
          </a:prstGeom>
        </p:spPr>
        <p:txBody>
          <a:bodyPr vert="horz" wrap="square" lIns="91425" tIns="91425" rIns="91425" bIns="91425" numCol="1" anchor="b" anchorCtr="0" compatLnSpc="1">
            <a:prstTxWarp prst="textNoShape">
              <a:avLst/>
            </a:prstTxWarp>
            <a:noAutofit/>
          </a:bodyPr>
          <a:lstStyle/>
          <a:p>
            <a:r>
              <a:rPr lang="en" dirty="0"/>
              <a:t>Members</a:t>
            </a:r>
          </a:p>
        </p:txBody>
      </p:sp>
      <p:sp>
        <p:nvSpPr>
          <p:cNvPr id="128" name="Shape 128"/>
          <p:cNvSpPr txBox="1">
            <a:spLocks noGrp="1"/>
          </p:cNvSpPr>
          <p:nvPr>
            <p:ph type="body" idx="1"/>
          </p:nvPr>
        </p:nvSpPr>
        <p:spPr>
          <a:xfrm>
            <a:off x="228600" y="1295400"/>
            <a:ext cx="8229600" cy="4572000"/>
          </a:xfrm>
          <a:prstGeom prst="rect">
            <a:avLst/>
          </a:prstGeom>
        </p:spPr>
        <p:txBody>
          <a:bodyPr vert="horz" wrap="square" lIns="91425" tIns="91425" rIns="91425" bIns="91425" numCol="1" anchor="t" anchorCtr="0" compatLnSpc="1">
            <a:prstTxWarp prst="textNoShape">
              <a:avLst/>
            </a:prstTxWarp>
            <a:noAutofit/>
          </a:bodyPr>
          <a:lstStyle/>
          <a:p>
            <a:pPr marL="457200" indent="-457200">
              <a:buClrTx/>
              <a:buSzPct val="61111"/>
              <a:buFont typeface="Arial"/>
              <a:buChar char="•"/>
            </a:pPr>
            <a:r>
              <a:rPr lang="en" sz="2000" dirty="0">
                <a:solidFill>
                  <a:schemeClr val="tx1"/>
                </a:solidFill>
              </a:rPr>
              <a:t>Barbara I. Dewey, Chair, Dean University </a:t>
            </a:r>
            <a:r>
              <a:rPr lang="en" sz="2000" dirty="0" smtClean="0">
                <a:solidFill>
                  <a:schemeClr val="tx1"/>
                </a:solidFill>
              </a:rPr>
              <a:t>Librar</a:t>
            </a:r>
            <a:r>
              <a:rPr lang="en-US" sz="2000" dirty="0" err="1" smtClean="0">
                <a:solidFill>
                  <a:schemeClr val="tx1"/>
                </a:solidFill>
              </a:rPr>
              <a:t>ies</a:t>
            </a:r>
            <a:r>
              <a:rPr lang="en-US" sz="2000" dirty="0" smtClean="0">
                <a:solidFill>
                  <a:schemeClr val="tx1"/>
                </a:solidFill>
              </a:rPr>
              <a:t> &amp; Scholarly Communication </a:t>
            </a:r>
            <a:endParaRPr lang="en" sz="2000" dirty="0">
              <a:solidFill>
                <a:schemeClr val="tx1"/>
              </a:solidFill>
            </a:endParaRPr>
          </a:p>
          <a:p>
            <a:pPr marL="457200" indent="-457200">
              <a:buClrTx/>
              <a:buSzPct val="61111"/>
              <a:buFont typeface="Arial"/>
              <a:buChar char="•"/>
            </a:pPr>
            <a:r>
              <a:rPr lang="en" sz="2000" dirty="0">
                <a:solidFill>
                  <a:schemeClr val="tx1"/>
                </a:solidFill>
              </a:rPr>
              <a:t>Kate Domico, Executive Director, World Campus Learning Design &amp; WPSU</a:t>
            </a:r>
          </a:p>
          <a:p>
            <a:pPr marL="457200" indent="-457200">
              <a:buClrTx/>
              <a:buSzPct val="61111"/>
              <a:buFont typeface="Arial"/>
              <a:buChar char="•"/>
            </a:pPr>
            <a:r>
              <a:rPr lang="en" sz="2000" dirty="0">
                <a:solidFill>
                  <a:schemeClr val="tx1"/>
                </a:solidFill>
              </a:rPr>
              <a:t>Yvonne Gaudelius, Associate VP Undergraduate Education</a:t>
            </a:r>
          </a:p>
          <a:p>
            <a:pPr marL="457200" indent="-457200">
              <a:buClrTx/>
              <a:buSzPct val="61111"/>
              <a:buFont typeface="Arial"/>
              <a:buChar char="•"/>
            </a:pPr>
            <a:r>
              <a:rPr lang="en" sz="2000" dirty="0">
                <a:solidFill>
                  <a:schemeClr val="tx1"/>
                </a:solidFill>
              </a:rPr>
              <a:t>Lee Giles, Interim Associate Dean, IST</a:t>
            </a:r>
          </a:p>
          <a:p>
            <a:pPr marL="457200" indent="-457200">
              <a:buClrTx/>
              <a:buSzPct val="61111"/>
              <a:buFont typeface="Arial"/>
              <a:buChar char="•"/>
            </a:pPr>
            <a:r>
              <a:rPr lang="en" sz="2000" dirty="0">
                <a:solidFill>
                  <a:schemeClr val="tx1"/>
                </a:solidFill>
              </a:rPr>
              <a:t>Andrea Gregg, Manager of ID, </a:t>
            </a:r>
            <a:r>
              <a:rPr lang="en" sz="2000" dirty="0" smtClean="0">
                <a:solidFill>
                  <a:schemeClr val="tx1"/>
                </a:solidFill>
              </a:rPr>
              <a:t>W</a:t>
            </a:r>
            <a:r>
              <a:rPr lang="en-US" sz="2000" dirty="0" err="1" smtClean="0">
                <a:solidFill>
                  <a:schemeClr val="tx1"/>
                </a:solidFill>
              </a:rPr>
              <a:t>orld</a:t>
            </a:r>
            <a:r>
              <a:rPr lang="en-US" sz="2000" dirty="0" smtClean="0">
                <a:solidFill>
                  <a:schemeClr val="tx1"/>
                </a:solidFill>
              </a:rPr>
              <a:t> Campus Learning Design</a:t>
            </a:r>
            <a:endParaRPr lang="en" sz="2000" dirty="0">
              <a:solidFill>
                <a:schemeClr val="tx1"/>
              </a:solidFill>
            </a:endParaRPr>
          </a:p>
          <a:p>
            <a:pPr marL="457200" indent="-457200">
              <a:buClrTx/>
              <a:buSzPct val="61111"/>
              <a:buFont typeface="Arial"/>
              <a:buChar char="•"/>
            </a:pPr>
            <a:r>
              <a:rPr lang="en" sz="2000" dirty="0">
                <a:solidFill>
                  <a:schemeClr val="tx1"/>
                </a:solidFill>
              </a:rPr>
              <a:t>Emily Miller, University Park, Undergraduate Association</a:t>
            </a:r>
          </a:p>
          <a:p>
            <a:pPr marL="457200" indent="-457200">
              <a:buClrTx/>
              <a:buSzPct val="61111"/>
              <a:buFont typeface="Arial"/>
              <a:buChar char="•"/>
            </a:pPr>
            <a:r>
              <a:rPr lang="en" sz="2000" dirty="0">
                <a:solidFill>
                  <a:schemeClr val="tx1"/>
                </a:solidFill>
              </a:rPr>
              <a:t>Przemyslaw Maslak, Associate Professor </a:t>
            </a:r>
            <a:r>
              <a:rPr lang="en" sz="2000" dirty="0" smtClean="0">
                <a:solidFill>
                  <a:schemeClr val="tx1"/>
                </a:solidFill>
              </a:rPr>
              <a:t>Chemistry</a:t>
            </a:r>
          </a:p>
          <a:p>
            <a:pPr marL="457200" indent="-457200">
              <a:buClrTx/>
              <a:buSzPct val="61111"/>
              <a:buFont typeface="Arial"/>
              <a:buChar char="•"/>
            </a:pPr>
            <a:r>
              <a:rPr lang="en" sz="2000" dirty="0" smtClean="0">
                <a:solidFill>
                  <a:schemeClr val="tx1"/>
                </a:solidFill>
              </a:rPr>
              <a:t>Joseph </a:t>
            </a:r>
            <a:r>
              <a:rPr lang="en" sz="2000" dirty="0">
                <a:solidFill>
                  <a:schemeClr val="tx1"/>
                </a:solidFill>
              </a:rPr>
              <a:t>Salem, Jr., Associate Dean, University Libraries</a:t>
            </a:r>
          </a:p>
          <a:p>
            <a:pPr marL="457200" indent="-457200">
              <a:buClrTx/>
              <a:buSzPct val="61111"/>
              <a:buFont typeface="Arial"/>
              <a:buChar char="•"/>
            </a:pPr>
            <a:r>
              <a:rPr lang="en" sz="2000" dirty="0">
                <a:solidFill>
                  <a:schemeClr val="tx1"/>
                </a:solidFill>
              </a:rPr>
              <a:t>John Shank, Head Librarian, Penn State Berks</a:t>
            </a:r>
          </a:p>
          <a:p>
            <a:pPr marL="457200" indent="-457200">
              <a:buClrTx/>
              <a:buSzPct val="61111"/>
              <a:buFont typeface="Arial"/>
              <a:buChar char="•"/>
            </a:pPr>
            <a:r>
              <a:rPr lang="en" sz="2000" dirty="0">
                <a:solidFill>
                  <a:schemeClr val="tx1"/>
                </a:solidFill>
              </a:rPr>
              <a:t>Ann Snowman, Head of Access Services, University Libraries</a:t>
            </a:r>
          </a:p>
          <a:p>
            <a:pPr marL="457200" indent="-457200">
              <a:buClrTx/>
              <a:buSzPct val="61111"/>
              <a:buFont typeface="Arial"/>
              <a:buChar char="•"/>
            </a:pPr>
            <a:r>
              <a:rPr lang="en" sz="2000" dirty="0">
                <a:solidFill>
                  <a:schemeClr val="tx1"/>
                </a:solidFill>
              </a:rPr>
              <a:t>Jennifer Sparrow, Sr. Director, Teaching &amp; Learning with Technology </a:t>
            </a:r>
          </a:p>
          <a:p>
            <a:endParaRPr dirty="0"/>
          </a:p>
        </p:txBody>
      </p:sp>
    </p:spTree>
    <p:extLst>
      <p:ext uri="{BB962C8B-B14F-4D97-AF65-F5344CB8AC3E}">
        <p14:creationId xmlns:p14="http://schemas.microsoft.com/office/powerpoint/2010/main" val="2779894816"/>
      </p:ext>
    </p:extLst>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228600" y="0"/>
            <a:ext cx="7315499" cy="1013999"/>
          </a:xfrm>
          <a:prstGeom prst="rect">
            <a:avLst/>
          </a:prstGeom>
        </p:spPr>
        <p:txBody>
          <a:bodyPr vert="horz" wrap="square" lIns="91425" tIns="91425" rIns="91425" bIns="91425" numCol="1" anchor="b" anchorCtr="0" compatLnSpc="1">
            <a:prstTxWarp prst="textNoShape">
              <a:avLst/>
            </a:prstTxWarp>
            <a:noAutofit/>
          </a:bodyPr>
          <a:lstStyle/>
          <a:p>
            <a:r>
              <a:rPr lang="en" dirty="0"/>
              <a:t>OER Pilot </a:t>
            </a:r>
            <a:r>
              <a:rPr lang="en-US" dirty="0" smtClean="0"/>
              <a:t>Fall 2015</a:t>
            </a:r>
            <a:endParaRPr lang="en" dirty="0"/>
          </a:p>
        </p:txBody>
      </p:sp>
      <p:sp>
        <p:nvSpPr>
          <p:cNvPr id="140" name="Shape 140"/>
          <p:cNvSpPr txBox="1">
            <a:spLocks noGrp="1"/>
          </p:cNvSpPr>
          <p:nvPr>
            <p:ph type="body" idx="1"/>
          </p:nvPr>
        </p:nvSpPr>
        <p:spPr>
          <a:xfrm>
            <a:off x="228600" y="1295400"/>
            <a:ext cx="8229600" cy="3630300"/>
          </a:xfrm>
          <a:prstGeom prst="rect">
            <a:avLst/>
          </a:prstGeom>
        </p:spPr>
        <p:txBody>
          <a:bodyPr vert="horz" wrap="square" lIns="91425" tIns="91425" rIns="91425" bIns="91425" numCol="1" anchor="t" anchorCtr="0" compatLnSpc="1">
            <a:prstTxWarp prst="textNoShape">
              <a:avLst/>
            </a:prstTxWarp>
            <a:noAutofit/>
          </a:bodyPr>
          <a:lstStyle/>
          <a:p>
            <a:r>
              <a:rPr lang="en" sz="2600" dirty="0"/>
              <a:t>Charge: Proof of concept pilot for fall 2015</a:t>
            </a:r>
          </a:p>
          <a:p>
            <a:pPr marL="457200" indent="-457200">
              <a:buFont typeface="Arial"/>
              <a:buChar char="•"/>
            </a:pPr>
            <a:endParaRPr lang="en-US" sz="2600" dirty="0" smtClean="0"/>
          </a:p>
          <a:p>
            <a:pPr marL="457200" indent="-457200">
              <a:buClrTx/>
              <a:buFont typeface="Arial"/>
              <a:buChar char="•"/>
            </a:pPr>
            <a:r>
              <a:rPr lang="en" sz="2600" dirty="0" smtClean="0"/>
              <a:t>Working </a:t>
            </a:r>
            <a:r>
              <a:rPr lang="en" sz="2600" dirty="0"/>
              <a:t>with </a:t>
            </a:r>
            <a:r>
              <a:rPr lang="en-US" sz="2600" dirty="0" smtClean="0"/>
              <a:t>12 faculty teaching </a:t>
            </a:r>
            <a:r>
              <a:rPr lang="en" sz="2600" dirty="0" smtClean="0"/>
              <a:t>courses </a:t>
            </a:r>
            <a:r>
              <a:rPr lang="en" sz="2600" dirty="0"/>
              <a:t>that already using </a:t>
            </a:r>
            <a:r>
              <a:rPr lang="en" sz="2600" dirty="0" smtClean="0"/>
              <a:t>OER</a:t>
            </a:r>
            <a:r>
              <a:rPr lang="en-US" sz="2600" dirty="0" smtClean="0"/>
              <a:t>. </a:t>
            </a:r>
          </a:p>
          <a:p>
            <a:pPr marL="457200" indent="-457200">
              <a:buClrTx/>
              <a:buFont typeface="Arial"/>
              <a:buChar char="•"/>
            </a:pPr>
            <a:r>
              <a:rPr lang="en-US" sz="2600" dirty="0" smtClean="0"/>
              <a:t>Surveying </a:t>
            </a:r>
            <a:r>
              <a:rPr lang="en" sz="2600" dirty="0" smtClean="0"/>
              <a:t>faculty </a:t>
            </a:r>
            <a:r>
              <a:rPr lang="en" sz="2600" dirty="0"/>
              <a:t>feedback on process, OER used, and resource </a:t>
            </a:r>
            <a:r>
              <a:rPr lang="en" sz="2600" dirty="0" smtClean="0"/>
              <a:t>replaced</a:t>
            </a:r>
            <a:endParaRPr lang="en-US" sz="2600" dirty="0" smtClean="0"/>
          </a:p>
          <a:p>
            <a:pPr marL="457200" indent="-457200">
              <a:buClrTx/>
              <a:buFont typeface="Arial"/>
              <a:buChar char="•"/>
            </a:pPr>
            <a:r>
              <a:rPr lang="en-US" sz="2600" dirty="0" smtClean="0"/>
              <a:t>Surveying </a:t>
            </a:r>
            <a:r>
              <a:rPr lang="en" sz="2600" dirty="0" smtClean="0"/>
              <a:t>student</a:t>
            </a:r>
            <a:r>
              <a:rPr lang="en-US" sz="2600" dirty="0" smtClean="0"/>
              <a:t>s</a:t>
            </a:r>
            <a:r>
              <a:rPr lang="en" sz="2600" dirty="0" smtClean="0"/>
              <a:t> </a:t>
            </a:r>
            <a:r>
              <a:rPr lang="en-US" sz="2600" dirty="0" smtClean="0"/>
              <a:t>overall</a:t>
            </a:r>
            <a:r>
              <a:rPr lang="en" sz="2600" dirty="0" smtClean="0"/>
              <a:t> </a:t>
            </a:r>
            <a:r>
              <a:rPr lang="en" sz="2600" dirty="0"/>
              <a:t>experience and </a:t>
            </a:r>
            <a:r>
              <a:rPr lang="en" sz="2600" dirty="0" smtClean="0"/>
              <a:t>satisfaction</a:t>
            </a:r>
            <a:r>
              <a:rPr lang="en" sz="2400" dirty="0"/>
              <a:t>. </a:t>
            </a:r>
            <a:endParaRPr sz="2400" dirty="0"/>
          </a:p>
        </p:txBody>
      </p:sp>
    </p:spTree>
    <p:extLst>
      <p:ext uri="{BB962C8B-B14F-4D97-AF65-F5344CB8AC3E}">
        <p14:creationId xmlns:p14="http://schemas.microsoft.com/office/powerpoint/2010/main" val="2824766317"/>
      </p:ext>
    </p:extLst>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228600" y="0"/>
            <a:ext cx="7315499" cy="1013999"/>
          </a:xfrm>
          <a:prstGeom prst="rect">
            <a:avLst/>
          </a:prstGeom>
        </p:spPr>
        <p:txBody>
          <a:bodyPr vert="horz" wrap="square" lIns="91425" tIns="91425" rIns="91425" bIns="91425" numCol="1" anchor="b" anchorCtr="0" compatLnSpc="1">
            <a:prstTxWarp prst="textNoShape">
              <a:avLst/>
            </a:prstTxWarp>
            <a:noAutofit/>
          </a:bodyPr>
          <a:lstStyle/>
          <a:p>
            <a:r>
              <a:rPr lang="en" dirty="0"/>
              <a:t>OER Pilot </a:t>
            </a:r>
            <a:r>
              <a:rPr lang="en-US" dirty="0" smtClean="0"/>
              <a:t>Spring 2016</a:t>
            </a:r>
            <a:endParaRPr lang="en" dirty="0"/>
          </a:p>
        </p:txBody>
      </p:sp>
      <p:sp>
        <p:nvSpPr>
          <p:cNvPr id="140" name="Shape 140"/>
          <p:cNvSpPr txBox="1">
            <a:spLocks noGrp="1"/>
          </p:cNvSpPr>
          <p:nvPr>
            <p:ph type="body" idx="1"/>
          </p:nvPr>
        </p:nvSpPr>
        <p:spPr>
          <a:xfrm>
            <a:off x="228600" y="1295400"/>
            <a:ext cx="8229600" cy="4648200"/>
          </a:xfrm>
          <a:prstGeom prst="rect">
            <a:avLst/>
          </a:prstGeom>
        </p:spPr>
        <p:txBody>
          <a:bodyPr vert="horz" wrap="square" lIns="91425" tIns="91425" rIns="91425" bIns="91425" numCol="1" anchor="t" anchorCtr="0" compatLnSpc="1">
            <a:prstTxWarp prst="textNoShape">
              <a:avLst/>
            </a:prstTxWarp>
            <a:noAutofit/>
          </a:bodyPr>
          <a:lstStyle/>
          <a:p>
            <a:r>
              <a:rPr lang="en" sz="2600" dirty="0"/>
              <a:t>Charge: Proof of concept pilot for fall </a:t>
            </a:r>
            <a:r>
              <a:rPr lang="en" sz="2600" dirty="0" smtClean="0"/>
              <a:t>2015</a:t>
            </a:r>
            <a:endParaRPr lang="en-US" sz="2600" dirty="0" smtClean="0"/>
          </a:p>
          <a:p>
            <a:endParaRPr sz="2600" dirty="0"/>
          </a:p>
          <a:p>
            <a:pPr marL="457200" indent="-457200">
              <a:buClrTx/>
              <a:buFont typeface="Arial"/>
              <a:buChar char="•"/>
            </a:pPr>
            <a:r>
              <a:rPr lang="en-US" sz="2600" dirty="0"/>
              <a:t>Working with faculty interested in OER to transition them into OER. </a:t>
            </a:r>
          </a:p>
          <a:p>
            <a:pPr marL="457200" indent="-457200">
              <a:buClrTx/>
              <a:buFont typeface="Arial"/>
              <a:buChar char="•"/>
            </a:pPr>
            <a:r>
              <a:rPr lang="en-US" sz="2600" dirty="0"/>
              <a:t>Will document the transition process. </a:t>
            </a:r>
            <a:endParaRPr lang="en-US" sz="2600" dirty="0" smtClean="0"/>
          </a:p>
          <a:p>
            <a:pPr marL="457200" indent="-457200">
              <a:buClrTx/>
              <a:buFont typeface="Arial"/>
              <a:buChar char="•"/>
            </a:pPr>
            <a:r>
              <a:rPr lang="en-US" sz="2600" dirty="0" smtClean="0"/>
              <a:t>Will survey </a:t>
            </a:r>
            <a:r>
              <a:rPr lang="en-US" sz="2600" dirty="0"/>
              <a:t>faculty feedback on process, OER used, and resource replaced</a:t>
            </a:r>
          </a:p>
          <a:p>
            <a:pPr marL="457200" indent="-457200">
              <a:buClrTx/>
              <a:buFont typeface="Arial"/>
              <a:buChar char="•"/>
            </a:pPr>
            <a:r>
              <a:rPr lang="en-US" sz="2600" dirty="0" smtClean="0"/>
              <a:t>Will survey </a:t>
            </a:r>
            <a:r>
              <a:rPr lang="en-US" sz="2600" dirty="0"/>
              <a:t>students </a:t>
            </a:r>
            <a:r>
              <a:rPr lang="en-US" sz="2600" dirty="0" smtClean="0"/>
              <a:t>on overall </a:t>
            </a:r>
            <a:r>
              <a:rPr lang="en-US" sz="2600" dirty="0"/>
              <a:t>experience and satisfaction. </a:t>
            </a:r>
            <a:endParaRPr lang="en-US" sz="2600" dirty="0" smtClean="0"/>
          </a:p>
          <a:p>
            <a:pPr marL="457200" indent="-457200">
              <a:buClrTx/>
              <a:buFont typeface="Arial"/>
              <a:buChar char="•"/>
            </a:pPr>
            <a:r>
              <a:rPr lang="en-US" sz="2600" dirty="0" smtClean="0"/>
              <a:t>Will seek to conduct outcomes-based assessment of student learning in selected sections.</a:t>
            </a:r>
            <a:endParaRPr lang="en-US" sz="2600" dirty="0"/>
          </a:p>
          <a:p>
            <a:pPr>
              <a:buClr>
                <a:schemeClr val="dk1"/>
              </a:buClr>
              <a:buSzPct val="61111"/>
            </a:pPr>
            <a:endParaRPr dirty="0"/>
          </a:p>
          <a:p>
            <a:endParaRPr dirty="0"/>
          </a:p>
        </p:txBody>
      </p:sp>
    </p:spTree>
    <p:extLst>
      <p:ext uri="{BB962C8B-B14F-4D97-AF65-F5344CB8AC3E}">
        <p14:creationId xmlns:p14="http://schemas.microsoft.com/office/powerpoint/2010/main" val="914833223"/>
      </p:ext>
    </p:extLst>
  </p:cSld>
  <p:clrMapOvr>
    <a:masterClrMapping/>
  </p:clrMapOvr>
  <p:transition xmlns:p14="http://schemas.microsoft.com/office/powerpoint/2010/main" spd="slow">
    <p:cut/>
  </p:transition>
</p:sld>
</file>

<file path=ppt/theme/theme1.xml><?xml version="1.0" encoding="utf-8"?>
<a:theme xmlns:a="http://schemas.openxmlformats.org/drawingml/2006/main" name="Penn_State_Master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7297</TotalTime>
  <Words>2540</Words>
  <Application>Microsoft Macintosh PowerPoint</Application>
  <PresentationFormat>Letter Paper (8.5x11 in)</PresentationFormat>
  <Paragraphs>142</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Penn_State_Master_Theme</vt:lpstr>
      <vt:lpstr>Open Educational Resources @ Penn State</vt:lpstr>
      <vt:lpstr>Did You Know?</vt:lpstr>
      <vt:lpstr>OER in the News</vt:lpstr>
      <vt:lpstr>Universities &amp; OER</vt:lpstr>
      <vt:lpstr>Penn State OER Task Force</vt:lpstr>
      <vt:lpstr>OER @ Penn State</vt:lpstr>
      <vt:lpstr>Members</vt:lpstr>
      <vt:lpstr>OER Pilot Fall 2015</vt:lpstr>
      <vt:lpstr>OER Pilot Spring 2016</vt:lpstr>
      <vt:lpstr>University Stakeholders</vt:lpstr>
      <vt:lpstr>Potential Partners</vt:lpstr>
      <vt:lpstr>Getting Started with OER</vt:lpstr>
      <vt:lpstr>Contact for more info...</vt:lpstr>
      <vt:lpstr>References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Dikas</dc:creator>
  <cp:lastModifiedBy>Joseph Salem</cp:lastModifiedBy>
  <cp:revision>326</cp:revision>
  <cp:lastPrinted>2015-06-30T21:15:25Z</cp:lastPrinted>
  <dcterms:created xsi:type="dcterms:W3CDTF">2014-02-13T01:30:30Z</dcterms:created>
  <dcterms:modified xsi:type="dcterms:W3CDTF">2015-11-20T04:55:31Z</dcterms:modified>
</cp:coreProperties>
</file>